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1942" r:id="rId2"/>
    <p:sldId id="1855" r:id="rId3"/>
    <p:sldId id="259" r:id="rId4"/>
    <p:sldId id="315" r:id="rId5"/>
    <p:sldId id="312" r:id="rId6"/>
    <p:sldId id="291" r:id="rId7"/>
    <p:sldId id="2299" r:id="rId8"/>
    <p:sldId id="1047" r:id="rId9"/>
    <p:sldId id="322" r:id="rId10"/>
    <p:sldId id="1048" r:id="rId11"/>
    <p:sldId id="2313" r:id="rId12"/>
    <p:sldId id="2318" r:id="rId13"/>
    <p:sldId id="320" r:id="rId14"/>
    <p:sldId id="2289" r:id="rId15"/>
    <p:sldId id="2292" r:id="rId16"/>
    <p:sldId id="2353" r:id="rId17"/>
    <p:sldId id="2288" r:id="rId18"/>
    <p:sldId id="2319" r:id="rId19"/>
    <p:sldId id="2320" r:id="rId20"/>
    <p:sldId id="2321" r:id="rId21"/>
    <p:sldId id="2322" r:id="rId22"/>
    <p:sldId id="2323" r:id="rId23"/>
    <p:sldId id="1342" r:id="rId24"/>
    <p:sldId id="2327" r:id="rId25"/>
    <p:sldId id="1244" r:id="rId26"/>
    <p:sldId id="993" r:id="rId27"/>
    <p:sldId id="1335" r:id="rId28"/>
    <p:sldId id="2335" r:id="rId29"/>
    <p:sldId id="2315" r:id="rId30"/>
    <p:sldId id="280" r:id="rId31"/>
    <p:sldId id="316" r:id="rId32"/>
    <p:sldId id="2338" r:id="rId33"/>
    <p:sldId id="2344" r:id="rId34"/>
    <p:sldId id="2345" r:id="rId35"/>
    <p:sldId id="2346" r:id="rId36"/>
    <p:sldId id="2347" r:id="rId37"/>
    <p:sldId id="2348" r:id="rId38"/>
    <p:sldId id="2349" r:id="rId39"/>
    <p:sldId id="2352" r:id="rId40"/>
    <p:sldId id="2355" r:id="rId41"/>
    <p:sldId id="2354" r:id="rId42"/>
    <p:sldId id="2358" r:id="rId43"/>
    <p:sldId id="2303" r:id="rId44"/>
    <p:sldId id="2324" r:id="rId45"/>
    <p:sldId id="2361" r:id="rId46"/>
    <p:sldId id="329" r:id="rId47"/>
    <p:sldId id="343" r:id="rId48"/>
    <p:sldId id="2363" r:id="rId49"/>
    <p:sldId id="2364" r:id="rId50"/>
    <p:sldId id="2286" r:id="rId51"/>
    <p:sldId id="2310" r:id="rId52"/>
    <p:sldId id="2311" r:id="rId53"/>
    <p:sldId id="2312" r:id="rId54"/>
    <p:sldId id="2336"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7572" autoAdjust="0"/>
  </p:normalViewPr>
  <p:slideViewPr>
    <p:cSldViewPr snapToGrid="0">
      <p:cViewPr varScale="1">
        <p:scale>
          <a:sx n="104" d="100"/>
          <a:sy n="104" d="100"/>
        </p:scale>
        <p:origin x="10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D1E12-7198-FE34-C899-017F693787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9B98DFD1-2481-4F4E-93C2-2DB4A72E67C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A388713-1492-4A95-8474-C9C6C5BE2945}" type="datetimeFigureOut">
              <a:rPr lang="en-US"/>
              <a:pPr>
                <a:defRPr/>
              </a:pPr>
              <a:t>3/20/24</a:t>
            </a:fld>
            <a:endParaRPr lang="en-US"/>
          </a:p>
        </p:txBody>
      </p:sp>
      <p:sp>
        <p:nvSpPr>
          <p:cNvPr id="4" name="Slide Image Placeholder 3">
            <a:extLst>
              <a:ext uri="{FF2B5EF4-FFF2-40B4-BE49-F238E27FC236}">
                <a16:creationId xmlns:a16="http://schemas.microsoft.com/office/drawing/2014/main" id="{6B29375B-B7C5-EFA8-6694-FAA76D4A091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BB69F70-8C2D-6F3E-E01F-22D38DD5931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1B842B2-4DD2-C6D4-A3E2-A4195E809F4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DBC030-9A68-65F4-34D2-0EF022EF62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444D9E0-DB05-410E-9495-1A6393F09E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a:extLst>
              <a:ext uri="{FF2B5EF4-FFF2-40B4-BE49-F238E27FC236}">
                <a16:creationId xmlns:a16="http://schemas.microsoft.com/office/drawing/2014/main" id="{A3BDFDDC-6149-12FE-9C3C-2644F9B4A9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izenplatzhalter 2">
            <a:extLst>
              <a:ext uri="{FF2B5EF4-FFF2-40B4-BE49-F238E27FC236}">
                <a16:creationId xmlns:a16="http://schemas.microsoft.com/office/drawing/2014/main" id="{FF2BF449-B3B9-45EC-D0F7-245BB039A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a:p>
        </p:txBody>
      </p:sp>
      <p:sp>
        <p:nvSpPr>
          <p:cNvPr id="45060" name="Foliennummernplatzhalter 3">
            <a:extLst>
              <a:ext uri="{FF2B5EF4-FFF2-40B4-BE49-F238E27FC236}">
                <a16:creationId xmlns:a16="http://schemas.microsoft.com/office/drawing/2014/main" id="{048D801F-3260-2124-3F91-213091AEB5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728D775-890F-4080-8869-ED022FFE5588}" type="slidenum">
              <a:rPr lang="de-DE" altLang="en-US"/>
              <a:pPr/>
              <a:t>8</a:t>
            </a:fld>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12</a:t>
            </a:fld>
            <a:endParaRPr lang="en-US"/>
          </a:p>
        </p:txBody>
      </p:sp>
    </p:spTree>
    <p:extLst>
      <p:ext uri="{BB962C8B-B14F-4D97-AF65-F5344CB8AC3E}">
        <p14:creationId xmlns:p14="http://schemas.microsoft.com/office/powerpoint/2010/main" val="127566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1EB8F0A-A031-575B-2F40-3D66214794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B2A1FF7-9D17-4119-B659-957A32A957E5}" type="slidenum">
              <a:rPr lang="en-US" altLang="en-US"/>
              <a:pPr/>
              <a:t>25</a:t>
            </a:fld>
            <a:endParaRPr lang="en-US" altLang="en-US"/>
          </a:p>
        </p:txBody>
      </p:sp>
      <p:sp>
        <p:nvSpPr>
          <p:cNvPr id="67587" name="Rectangle 2">
            <a:extLst>
              <a:ext uri="{FF2B5EF4-FFF2-40B4-BE49-F238E27FC236}">
                <a16:creationId xmlns:a16="http://schemas.microsoft.com/office/drawing/2014/main" id="{6DB4062A-0977-6334-102D-1B4A56423C4B}"/>
              </a:ext>
            </a:extLst>
          </p:cNvPr>
          <p:cNvSpPr>
            <a:spLocks noGrp="1" noRot="1" noChangeAspect="1" noChangeArrowheads="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21B95409-1082-BE45-68E2-3ABE79CE4AC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lienbildplatzhalter 1">
            <a:extLst>
              <a:ext uri="{FF2B5EF4-FFF2-40B4-BE49-F238E27FC236}">
                <a16:creationId xmlns:a16="http://schemas.microsoft.com/office/drawing/2014/main" id="{5FE2078C-B80D-E895-1A08-56A9893952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izenplatzhalter 2">
            <a:extLst>
              <a:ext uri="{FF2B5EF4-FFF2-40B4-BE49-F238E27FC236}">
                <a16:creationId xmlns:a16="http://schemas.microsoft.com/office/drawing/2014/main" id="{37F4C693-E38E-BD8D-73A2-1F935F281E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a:p>
        </p:txBody>
      </p:sp>
      <p:sp>
        <p:nvSpPr>
          <p:cNvPr id="71684" name="Foliennummernplatzhalter 3">
            <a:extLst>
              <a:ext uri="{FF2B5EF4-FFF2-40B4-BE49-F238E27FC236}">
                <a16:creationId xmlns:a16="http://schemas.microsoft.com/office/drawing/2014/main" id="{3E4D839E-4AE2-5026-E97B-C2DDC4F514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46961B1-FF3F-498E-A714-5F5E6A2242B2}" type="slidenum">
              <a:rPr lang="de-DE" altLang="en-US"/>
              <a:pPr/>
              <a:t>26</a:t>
            </a:fld>
            <a:endParaRPr lang="de-DE" altLang="en-US"/>
          </a:p>
        </p:txBody>
      </p:sp>
    </p:spTree>
    <p:extLst>
      <p:ext uri="{BB962C8B-B14F-4D97-AF65-F5344CB8AC3E}">
        <p14:creationId xmlns:p14="http://schemas.microsoft.com/office/powerpoint/2010/main" val="2494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27</a:t>
            </a:fld>
            <a:endParaRPr lang="en-US"/>
          </a:p>
        </p:txBody>
      </p:sp>
    </p:spTree>
    <p:extLst>
      <p:ext uri="{BB962C8B-B14F-4D97-AF65-F5344CB8AC3E}">
        <p14:creationId xmlns:p14="http://schemas.microsoft.com/office/powerpoint/2010/main" val="172135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30</a:t>
            </a:fld>
            <a:endParaRPr lang="en-US"/>
          </a:p>
        </p:txBody>
      </p:sp>
    </p:spTree>
    <p:extLst>
      <p:ext uri="{BB962C8B-B14F-4D97-AF65-F5344CB8AC3E}">
        <p14:creationId xmlns:p14="http://schemas.microsoft.com/office/powerpoint/2010/main" val="92097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 impact on both outputs also errors</a:t>
            </a:r>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37</a:t>
            </a:fld>
            <a:endParaRPr lang="en-US"/>
          </a:p>
        </p:txBody>
      </p:sp>
    </p:spTree>
    <p:extLst>
      <p:ext uri="{BB962C8B-B14F-4D97-AF65-F5344CB8AC3E}">
        <p14:creationId xmlns:p14="http://schemas.microsoft.com/office/powerpoint/2010/main" val="28551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38</a:t>
            </a:fld>
            <a:endParaRPr lang="en-US"/>
          </a:p>
        </p:txBody>
      </p:sp>
    </p:spTree>
    <p:extLst>
      <p:ext uri="{BB962C8B-B14F-4D97-AF65-F5344CB8AC3E}">
        <p14:creationId xmlns:p14="http://schemas.microsoft.com/office/powerpoint/2010/main" val="125095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3668B5-0B68-7793-DC38-7E917F5D109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595BC9A-6DA7-46D4-9A7D-6F478663A1BB}" type="datetimeFigureOut">
              <a:rPr lang="en-US"/>
              <a:pPr>
                <a:defRPr/>
              </a:pPr>
              <a:t>3/20/24</a:t>
            </a:fld>
            <a:endParaRPr lang="en-US"/>
          </a:p>
        </p:txBody>
      </p:sp>
      <p:sp>
        <p:nvSpPr>
          <p:cNvPr id="5" name="Footer Placeholder 4">
            <a:extLst>
              <a:ext uri="{FF2B5EF4-FFF2-40B4-BE49-F238E27FC236}">
                <a16:creationId xmlns:a16="http://schemas.microsoft.com/office/drawing/2014/main" id="{451717AD-677B-55AB-E183-A4CF578BE47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2E9F38-5B17-92F7-9278-71A10A20CEC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AB08FD5-F283-4BC4-BB04-8006E59DEBC2}" type="slidenum">
              <a:rPr lang="en-US"/>
              <a:pPr>
                <a:defRPr/>
              </a:pPr>
              <a:t>‹#›</a:t>
            </a:fld>
            <a:endParaRPr lang="en-US"/>
          </a:p>
        </p:txBody>
      </p:sp>
    </p:spTree>
    <p:extLst>
      <p:ext uri="{BB962C8B-B14F-4D97-AF65-F5344CB8AC3E}">
        <p14:creationId xmlns:p14="http://schemas.microsoft.com/office/powerpoint/2010/main" val="59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7C851-EAD0-A8A4-99B6-390E0974738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898A949A-4DC6-4C87-81F7-AD3F547D1A15}" type="datetimeFigureOut">
              <a:rPr lang="en-US"/>
              <a:pPr>
                <a:defRPr/>
              </a:pPr>
              <a:t>3/20/24</a:t>
            </a:fld>
            <a:endParaRPr lang="en-US"/>
          </a:p>
        </p:txBody>
      </p:sp>
      <p:sp>
        <p:nvSpPr>
          <p:cNvPr id="5" name="Footer Placeholder 4">
            <a:extLst>
              <a:ext uri="{FF2B5EF4-FFF2-40B4-BE49-F238E27FC236}">
                <a16:creationId xmlns:a16="http://schemas.microsoft.com/office/drawing/2014/main" id="{67AD22B2-1100-2FF2-F5C1-F7BDA762A385}"/>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48CF55-0DBD-2A63-9304-69FECB24D1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A1FFDBAF-FB45-4692-8BFA-45B737D0AC8F}" type="slidenum">
              <a:rPr lang="en-US"/>
              <a:pPr>
                <a:defRPr/>
              </a:pPr>
              <a:t>‹#›</a:t>
            </a:fld>
            <a:endParaRPr lang="en-US"/>
          </a:p>
        </p:txBody>
      </p:sp>
    </p:spTree>
    <p:extLst>
      <p:ext uri="{BB962C8B-B14F-4D97-AF65-F5344CB8AC3E}">
        <p14:creationId xmlns:p14="http://schemas.microsoft.com/office/powerpoint/2010/main" val="131529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2FDA7-76AF-B82F-4C75-A18FC40575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771C8F2-85A7-450A-99B0-D744D3187E92}" type="datetimeFigureOut">
              <a:rPr lang="en-US"/>
              <a:pPr>
                <a:defRPr/>
              </a:pPr>
              <a:t>3/20/24</a:t>
            </a:fld>
            <a:endParaRPr lang="en-US"/>
          </a:p>
        </p:txBody>
      </p:sp>
      <p:sp>
        <p:nvSpPr>
          <p:cNvPr id="5" name="Footer Placeholder 4">
            <a:extLst>
              <a:ext uri="{FF2B5EF4-FFF2-40B4-BE49-F238E27FC236}">
                <a16:creationId xmlns:a16="http://schemas.microsoft.com/office/drawing/2014/main" id="{34FDD39C-66AF-2D8F-6C63-028745B4DFE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02746D-8931-84D4-CDCF-F7428F9B288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D1F435B-6844-4F2E-BF7E-29021A87331E}" type="slidenum">
              <a:rPr lang="en-US"/>
              <a:pPr>
                <a:defRPr/>
              </a:pPr>
              <a:t>‹#›</a:t>
            </a:fld>
            <a:endParaRPr lang="en-US"/>
          </a:p>
        </p:txBody>
      </p:sp>
    </p:spTree>
    <p:extLst>
      <p:ext uri="{BB962C8B-B14F-4D97-AF65-F5344CB8AC3E}">
        <p14:creationId xmlns:p14="http://schemas.microsoft.com/office/powerpoint/2010/main" val="191103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74" y="292513"/>
            <a:ext cx="10364451" cy="1122819"/>
          </a:xfrm>
        </p:spPr>
        <p:txBody>
          <a:bodyPr/>
          <a:lstStyle>
            <a:lvl1pPr>
              <a:defRPr cap="none"/>
            </a:lvl1pPr>
          </a:lstStyle>
          <a:p>
            <a:r>
              <a:rPr lang="en-US"/>
              <a:t>Click to edit Master title style</a:t>
            </a:r>
            <a:endParaRPr lang="en-US" dirty="0"/>
          </a:p>
        </p:txBody>
      </p:sp>
      <p:sp>
        <p:nvSpPr>
          <p:cNvPr id="12" name="Content Placeholder 2"/>
          <p:cNvSpPr>
            <a:spLocks noGrp="1"/>
          </p:cNvSpPr>
          <p:nvPr>
            <p:ph sz="quarter" idx="13"/>
          </p:nvPr>
        </p:nvSpPr>
        <p:spPr>
          <a:xfrm>
            <a:off x="913774" y="1566408"/>
            <a:ext cx="10363826" cy="4224792"/>
          </a:xfrm>
        </p:spPr>
        <p:txBody>
          <a:bodyPr/>
          <a:lstStyle>
            <a:lvl1pPr marL="228600" indent="-228600">
              <a:buFont typeface="Wingdings" panose="05000000000000000000" pitchFamily="2" charset="2"/>
              <a:buChar char="§"/>
              <a:defRPr sz="2800" cap="none" baseline="0">
                <a:latin typeface="Calibri" panose="020F0502020204030204" pitchFamily="34" charset="0"/>
                <a:cs typeface="Calibri" panose="020F0502020204030204" pitchFamily="34" charset="0"/>
              </a:defRPr>
            </a:lvl1pPr>
            <a:lvl2pPr marL="685800" indent="-228600">
              <a:buFont typeface="Courier New" panose="02070309020205020404" pitchFamily="49" charset="0"/>
              <a:buChar char="o"/>
              <a:defRPr sz="2400" cap="none">
                <a:latin typeface="Calibri" panose="020F0502020204030204" pitchFamily="34" charset="0"/>
                <a:cs typeface="Calibri" panose="020F0502020204030204" pitchFamily="34" charset="0"/>
              </a:defRPr>
            </a:lvl2pPr>
            <a:lvl3pPr marL="1143000" indent="-228600">
              <a:buFont typeface="Wingdings" panose="05000000000000000000" pitchFamily="2" charset="2"/>
              <a:buChar char="v"/>
              <a:defRPr sz="2000" cap="none">
                <a:latin typeface="Calibri" panose="020F0502020204030204" pitchFamily="34" charset="0"/>
                <a:cs typeface="Calibri" panose="020F0502020204030204" pitchFamily="34" charset="0"/>
              </a:defRPr>
            </a:lvl3pPr>
            <a:lvl4pPr marL="1600200" indent="-228600">
              <a:buFont typeface="Wingdings" panose="05000000000000000000" pitchFamily="2" charset="2"/>
              <a:buChar char="q"/>
              <a:defRPr sz="2000" cap="none">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841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9" name="Title 1"/>
          <p:cNvSpPr>
            <a:spLocks noGrp="1"/>
          </p:cNvSpPr>
          <p:nvPr>
            <p:ph type="title"/>
          </p:nvPr>
        </p:nvSpPr>
        <p:spPr>
          <a:xfrm>
            <a:off x="413536" y="20647"/>
            <a:ext cx="10972800" cy="924807"/>
          </a:xfrm>
          <a:prstGeom prst="rect">
            <a:avLst/>
          </a:prstGeom>
        </p:spPr>
        <p:txBody>
          <a:bodyPr>
            <a:normAutofit/>
          </a:bodyPr>
          <a:lstStyle>
            <a:lvl1pPr>
              <a:defRPr sz="4800"/>
            </a:lvl1pPr>
          </a:lstStyle>
          <a:p>
            <a:r>
              <a:rPr lang="en-US" dirty="0"/>
              <a:t>Click to edit Master title style</a:t>
            </a:r>
          </a:p>
        </p:txBody>
      </p:sp>
      <p:sp>
        <p:nvSpPr>
          <p:cNvPr id="20" name="Content Placeholder 2"/>
          <p:cNvSpPr>
            <a:spLocks noGrp="1"/>
          </p:cNvSpPr>
          <p:nvPr>
            <p:ph idx="1"/>
          </p:nvPr>
        </p:nvSpPr>
        <p:spPr>
          <a:xfrm>
            <a:off x="573952" y="1203159"/>
            <a:ext cx="10972800" cy="4921064"/>
          </a:xfrm>
        </p:spPr>
        <p:txBody>
          <a:bodyPr>
            <a:normAutofit/>
          </a:bodyPr>
          <a:lstStyle>
            <a:lvl1pPr>
              <a:defRPr sz="3200"/>
            </a:lvl1pPr>
            <a:lvl2pPr>
              <a:defRPr sz="2667">
                <a:solidFill>
                  <a:schemeClr val="accent3"/>
                </a:solidFill>
              </a:defRPr>
            </a:lvl2pPr>
            <a:lvl3pPr>
              <a:defRPr sz="2400"/>
            </a:lvl3pPr>
            <a:lvl4pPr>
              <a:defRPr sz="2133">
                <a:solidFill>
                  <a:schemeClr val="accent3"/>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03550D6-6CE5-9FD3-22DE-C4C396E89748}"/>
              </a:ext>
            </a:extLst>
          </p:cNvPr>
          <p:cNvSpPr>
            <a:spLocks noGrp="1"/>
          </p:cNvSpPr>
          <p:nvPr>
            <p:ph type="sldNum" sz="quarter" idx="10"/>
          </p:nvPr>
        </p:nvSpPr>
        <p:spPr>
          <a:xfrm>
            <a:off x="8737600" y="6265863"/>
            <a:ext cx="2844800" cy="365125"/>
          </a:xfrm>
          <a:prstGeom prst="rect">
            <a:avLst/>
          </a:prstGeom>
        </p:spPr>
        <p:txBody>
          <a:bodyPr/>
          <a:lstStyle>
            <a:lvl1pPr>
              <a:defRPr smtClean="0">
                <a:solidFill>
                  <a:schemeClr val="accent5"/>
                </a:solidFill>
              </a:defRPr>
            </a:lvl1pPr>
          </a:lstStyle>
          <a:p>
            <a:pPr>
              <a:defRPr/>
            </a:pPr>
            <a:fld id="{74038169-5F6A-44B1-8C7B-DD1B91C14701}" type="slidenum">
              <a:rPr lang="en-US"/>
              <a:pPr>
                <a:defRPr/>
              </a:pPr>
              <a:t>‹#›</a:t>
            </a:fld>
            <a:endParaRPr lang="en-US" dirty="0"/>
          </a:p>
        </p:txBody>
      </p:sp>
    </p:spTree>
    <p:extLst>
      <p:ext uri="{BB962C8B-B14F-4D97-AF65-F5344CB8AC3E}">
        <p14:creationId xmlns:p14="http://schemas.microsoft.com/office/powerpoint/2010/main" val="1283349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3" name="Titel 1"/>
          <p:cNvSpPr>
            <a:spLocks noGrp="1"/>
          </p:cNvSpPr>
          <p:nvPr>
            <p:ph type="title"/>
          </p:nvPr>
        </p:nvSpPr>
        <p:spPr>
          <a:xfrm>
            <a:off x="761964" y="914400"/>
            <a:ext cx="10752704" cy="609600"/>
          </a:xfrm>
        </p:spPr>
        <p:txBody>
          <a:bodyPr/>
          <a:lstStyle>
            <a:lvl1pPr>
              <a:defRPr b="1">
                <a:latin typeface="Arial" panose="020B0604020202020204" pitchFamily="34" charset="0"/>
                <a:cs typeface="Arial" panose="020B0604020202020204" pitchFamily="34" charset="0"/>
              </a:defRPr>
            </a:lvl1pPr>
          </a:lstStyle>
          <a:p>
            <a:r>
              <a:rPr lang="de-DE" dirty="0"/>
              <a:t>Titelmasterformat durch Klicken bearbeiten</a:t>
            </a:r>
          </a:p>
        </p:txBody>
      </p:sp>
    </p:spTree>
    <p:extLst>
      <p:ext uri="{BB962C8B-B14F-4D97-AF65-F5344CB8AC3E}">
        <p14:creationId xmlns:p14="http://schemas.microsoft.com/office/powerpoint/2010/main" val="199731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6B093-368B-2000-19B0-13EF6060D9B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C6BBE5B-AB3A-4909-B60B-4FCFBFA252B4}" type="datetimeFigureOut">
              <a:rPr lang="en-US"/>
              <a:pPr>
                <a:defRPr/>
              </a:pPr>
              <a:t>3/20/24</a:t>
            </a:fld>
            <a:endParaRPr lang="en-US"/>
          </a:p>
        </p:txBody>
      </p:sp>
      <p:sp>
        <p:nvSpPr>
          <p:cNvPr id="5" name="Footer Placeholder 4">
            <a:extLst>
              <a:ext uri="{FF2B5EF4-FFF2-40B4-BE49-F238E27FC236}">
                <a16:creationId xmlns:a16="http://schemas.microsoft.com/office/drawing/2014/main" id="{A201F755-C45C-5B1C-057A-BCBF5931224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3429187-65AE-DF05-3595-1C2EA848AA6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0F0E33A-EDD2-4E91-8E00-1D013BFEBA39}" type="slidenum">
              <a:rPr lang="en-US"/>
              <a:pPr>
                <a:defRPr/>
              </a:pPr>
              <a:t>‹#›</a:t>
            </a:fld>
            <a:endParaRPr lang="en-US"/>
          </a:p>
        </p:txBody>
      </p:sp>
    </p:spTree>
    <p:extLst>
      <p:ext uri="{BB962C8B-B14F-4D97-AF65-F5344CB8AC3E}">
        <p14:creationId xmlns:p14="http://schemas.microsoft.com/office/powerpoint/2010/main" val="137881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3EA83-3CCB-C64D-572F-33B0BD0CFA6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5A6F1AC-F32B-4589-BF46-31444F979716}" type="datetimeFigureOut">
              <a:rPr lang="en-US"/>
              <a:pPr>
                <a:defRPr/>
              </a:pPr>
              <a:t>3/20/24</a:t>
            </a:fld>
            <a:endParaRPr lang="en-US"/>
          </a:p>
        </p:txBody>
      </p:sp>
      <p:sp>
        <p:nvSpPr>
          <p:cNvPr id="5" name="Footer Placeholder 4">
            <a:extLst>
              <a:ext uri="{FF2B5EF4-FFF2-40B4-BE49-F238E27FC236}">
                <a16:creationId xmlns:a16="http://schemas.microsoft.com/office/drawing/2014/main" id="{21E86132-9457-1AF4-1E0F-53B8A80002A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099EE39-3DD7-C40C-66B4-F298CD480BA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FAF58DD-ED5A-4866-930D-2732263AA227}" type="slidenum">
              <a:rPr lang="en-US"/>
              <a:pPr>
                <a:defRPr/>
              </a:pPr>
              <a:t>‹#›</a:t>
            </a:fld>
            <a:endParaRPr lang="en-US"/>
          </a:p>
        </p:txBody>
      </p:sp>
    </p:spTree>
    <p:extLst>
      <p:ext uri="{BB962C8B-B14F-4D97-AF65-F5344CB8AC3E}">
        <p14:creationId xmlns:p14="http://schemas.microsoft.com/office/powerpoint/2010/main" val="283647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4F09217-D8CE-24AA-8814-2CC17524033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8817FC-1E55-45CE-8C38-7EE69C5205A8}" type="datetimeFigureOut">
              <a:rPr lang="en-US"/>
              <a:pPr>
                <a:defRPr/>
              </a:pPr>
              <a:t>3/20/24</a:t>
            </a:fld>
            <a:endParaRPr lang="en-US"/>
          </a:p>
        </p:txBody>
      </p:sp>
      <p:sp>
        <p:nvSpPr>
          <p:cNvPr id="6" name="Footer Placeholder 4">
            <a:extLst>
              <a:ext uri="{FF2B5EF4-FFF2-40B4-BE49-F238E27FC236}">
                <a16:creationId xmlns:a16="http://schemas.microsoft.com/office/drawing/2014/main" id="{A16805C3-032E-B1B8-37D9-91C34B996C7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ED540A-2B1D-2B91-9500-C0E742A418A8}"/>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3CA5FCF-C203-45FF-9F0F-C184D7F350F2}" type="slidenum">
              <a:rPr lang="en-US"/>
              <a:pPr>
                <a:defRPr/>
              </a:pPr>
              <a:t>‹#›</a:t>
            </a:fld>
            <a:endParaRPr lang="en-US"/>
          </a:p>
        </p:txBody>
      </p:sp>
    </p:spTree>
    <p:extLst>
      <p:ext uri="{BB962C8B-B14F-4D97-AF65-F5344CB8AC3E}">
        <p14:creationId xmlns:p14="http://schemas.microsoft.com/office/powerpoint/2010/main" val="193250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7ECA1E8-4049-0587-F4BC-3C03F9E27D2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D36E3F2D-7FDF-47CC-9D04-5469960B3B53}" type="datetimeFigureOut">
              <a:rPr lang="en-US"/>
              <a:pPr>
                <a:defRPr/>
              </a:pPr>
              <a:t>3/20/24</a:t>
            </a:fld>
            <a:endParaRPr lang="en-US"/>
          </a:p>
        </p:txBody>
      </p:sp>
      <p:sp>
        <p:nvSpPr>
          <p:cNvPr id="8" name="Footer Placeholder 4">
            <a:extLst>
              <a:ext uri="{FF2B5EF4-FFF2-40B4-BE49-F238E27FC236}">
                <a16:creationId xmlns:a16="http://schemas.microsoft.com/office/drawing/2014/main" id="{FE538A35-0FB5-A348-666B-A30B96F8D65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CA89F1D-5108-AC7D-AF11-11DBAB6EF0B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A081DE2-102B-405D-AF11-AC7DD57AC03A}" type="slidenum">
              <a:rPr lang="en-US"/>
              <a:pPr>
                <a:defRPr/>
              </a:pPr>
              <a:t>‹#›</a:t>
            </a:fld>
            <a:endParaRPr lang="en-US"/>
          </a:p>
        </p:txBody>
      </p:sp>
    </p:spTree>
    <p:extLst>
      <p:ext uri="{BB962C8B-B14F-4D97-AF65-F5344CB8AC3E}">
        <p14:creationId xmlns:p14="http://schemas.microsoft.com/office/powerpoint/2010/main" val="133623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B589D43-D6D9-C384-F4DF-5419CB7D4F0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9E629CA-DC6E-4442-9977-39CBD80A829E}" type="datetimeFigureOut">
              <a:rPr lang="en-US"/>
              <a:pPr>
                <a:defRPr/>
              </a:pPr>
              <a:t>3/20/24</a:t>
            </a:fld>
            <a:endParaRPr lang="en-US"/>
          </a:p>
        </p:txBody>
      </p:sp>
      <p:sp>
        <p:nvSpPr>
          <p:cNvPr id="4" name="Footer Placeholder 4">
            <a:extLst>
              <a:ext uri="{FF2B5EF4-FFF2-40B4-BE49-F238E27FC236}">
                <a16:creationId xmlns:a16="http://schemas.microsoft.com/office/drawing/2014/main" id="{41CCA300-501E-5E32-2C42-4CAE72D2795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844A552-FDC7-28B8-1B9C-1DC7617446C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6A78B4D4-F6EF-499B-9EC6-026B850D22D1}" type="slidenum">
              <a:rPr lang="en-US"/>
              <a:pPr>
                <a:defRPr/>
              </a:pPr>
              <a:t>‹#›</a:t>
            </a:fld>
            <a:endParaRPr lang="en-US"/>
          </a:p>
        </p:txBody>
      </p:sp>
    </p:spTree>
    <p:extLst>
      <p:ext uri="{BB962C8B-B14F-4D97-AF65-F5344CB8AC3E}">
        <p14:creationId xmlns:p14="http://schemas.microsoft.com/office/powerpoint/2010/main" val="261312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72AB1C-953B-1392-5FC4-8329728639B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6A6EE5-1B66-40C7-9517-923F4B1A6CAD}" type="datetimeFigureOut">
              <a:rPr lang="en-US"/>
              <a:pPr>
                <a:defRPr/>
              </a:pPr>
              <a:t>3/20/24</a:t>
            </a:fld>
            <a:endParaRPr lang="en-US"/>
          </a:p>
        </p:txBody>
      </p:sp>
      <p:sp>
        <p:nvSpPr>
          <p:cNvPr id="3" name="Footer Placeholder 4">
            <a:extLst>
              <a:ext uri="{FF2B5EF4-FFF2-40B4-BE49-F238E27FC236}">
                <a16:creationId xmlns:a16="http://schemas.microsoft.com/office/drawing/2014/main" id="{9A119862-730A-12B5-DA05-8C72D98CB0E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F8B1AB1-7E02-A224-9C7B-E498DAD67F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88A99FE-C21E-4E1C-BD80-CFD28C4C0318}" type="slidenum">
              <a:rPr lang="en-US"/>
              <a:pPr>
                <a:defRPr/>
              </a:pPr>
              <a:t>‹#›</a:t>
            </a:fld>
            <a:endParaRPr lang="en-US"/>
          </a:p>
        </p:txBody>
      </p:sp>
    </p:spTree>
    <p:extLst>
      <p:ext uri="{BB962C8B-B14F-4D97-AF65-F5344CB8AC3E}">
        <p14:creationId xmlns:p14="http://schemas.microsoft.com/office/powerpoint/2010/main" val="205667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055B09C-D13A-2133-6CF1-63C50D17E13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EB34AC31-1E44-4116-9EC2-78497AF0CCD9}" type="datetimeFigureOut">
              <a:rPr lang="en-US"/>
              <a:pPr>
                <a:defRPr/>
              </a:pPr>
              <a:t>3/20/24</a:t>
            </a:fld>
            <a:endParaRPr lang="en-US"/>
          </a:p>
        </p:txBody>
      </p:sp>
      <p:sp>
        <p:nvSpPr>
          <p:cNvPr id="6" name="Footer Placeholder 4">
            <a:extLst>
              <a:ext uri="{FF2B5EF4-FFF2-40B4-BE49-F238E27FC236}">
                <a16:creationId xmlns:a16="http://schemas.microsoft.com/office/drawing/2014/main" id="{CA69EB52-BA77-3036-D477-3214261B82C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43D7541-009E-5DDA-666A-C7F316700339}"/>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5DEA15A-A20B-4FA4-B12E-2A5615CA5289}" type="slidenum">
              <a:rPr lang="en-US"/>
              <a:pPr>
                <a:defRPr/>
              </a:pPr>
              <a:t>‹#›</a:t>
            </a:fld>
            <a:endParaRPr lang="en-US"/>
          </a:p>
        </p:txBody>
      </p:sp>
    </p:spTree>
    <p:extLst>
      <p:ext uri="{BB962C8B-B14F-4D97-AF65-F5344CB8AC3E}">
        <p14:creationId xmlns:p14="http://schemas.microsoft.com/office/powerpoint/2010/main" val="414917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DEF9866-506C-CD2E-0FF4-D7E821A9440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41C918E-CCD3-44AE-892C-E0B4E373A441}" type="datetimeFigureOut">
              <a:rPr lang="en-US"/>
              <a:pPr>
                <a:defRPr/>
              </a:pPr>
              <a:t>3/20/24</a:t>
            </a:fld>
            <a:endParaRPr lang="en-US"/>
          </a:p>
        </p:txBody>
      </p:sp>
      <p:sp>
        <p:nvSpPr>
          <p:cNvPr id="6" name="Footer Placeholder 4">
            <a:extLst>
              <a:ext uri="{FF2B5EF4-FFF2-40B4-BE49-F238E27FC236}">
                <a16:creationId xmlns:a16="http://schemas.microsoft.com/office/drawing/2014/main" id="{B89334F3-9301-38CF-9BAC-C717C57A8D6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7271015-A09D-6714-DED4-A8820A75276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21E8751E-F393-4B5F-BB87-0132263F2D71}" type="slidenum">
              <a:rPr lang="en-US"/>
              <a:pPr>
                <a:defRPr/>
              </a:pPr>
              <a:t>‹#›</a:t>
            </a:fld>
            <a:endParaRPr lang="en-US"/>
          </a:p>
        </p:txBody>
      </p:sp>
    </p:spTree>
    <p:extLst>
      <p:ext uri="{BB962C8B-B14F-4D97-AF65-F5344CB8AC3E}">
        <p14:creationId xmlns:p14="http://schemas.microsoft.com/office/powerpoint/2010/main" val="200490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543CE0D-6173-9C6C-4C91-F784ABFC359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818DA4B-83AC-8369-F3C9-995DAC53164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0.gif"/><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0.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3.png"/><Relationship Id="rId7"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2.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7.wmf"/><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oleObject" Target="../embeddings/oleObject2.bin"/><Relationship Id="rId11" Type="http://schemas.openxmlformats.org/officeDocument/2006/relationships/image" Target="../media/image19.png"/><Relationship Id="rId5" Type="http://schemas.openxmlformats.org/officeDocument/2006/relationships/image" Target="../media/image16.wmf"/><Relationship Id="rId10" Type="http://schemas.openxmlformats.org/officeDocument/2006/relationships/image" Target="../media/image18.png"/><Relationship Id="rId4" Type="http://schemas.openxmlformats.org/officeDocument/2006/relationships/oleObject" Target="../embeddings/oleObject1.bin"/><Relationship Id="rId9" Type="http://schemas.openxmlformats.org/officeDocument/2006/relationships/image" Target="../media/image18.wmf"/></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96-D472-4DDC-D5C8-0732EE876A4F}"/>
              </a:ext>
            </a:extLst>
          </p:cNvPr>
          <p:cNvSpPr>
            <a:spLocks noGrp="1"/>
          </p:cNvSpPr>
          <p:nvPr>
            <p:ph type="ctrTitle"/>
          </p:nvPr>
        </p:nvSpPr>
        <p:spPr>
          <a:xfrm>
            <a:off x="1552575" y="1393825"/>
            <a:ext cx="9144000" cy="2387600"/>
          </a:xfrm>
        </p:spPr>
        <p:txBody>
          <a:bodyPr rtlCol="0">
            <a:normAutofit fontScale="90000"/>
          </a:bodyPr>
          <a:lstStyle/>
          <a:p>
            <a:pPr fontAlgn="auto">
              <a:spcAft>
                <a:spcPts val="0"/>
              </a:spcAft>
              <a:defRPr/>
            </a:pPr>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dirty="0">
                <a:solidFill>
                  <a:schemeClr val="accent1">
                    <a:lumMod val="75000"/>
                  </a:schemeClr>
                </a:solidFill>
              </a:rPr>
            </a:br>
            <a:r>
              <a:rPr lang="en-US" sz="5300" dirty="0"/>
              <a:t>Lecture 9</a:t>
            </a:r>
            <a:endParaRPr lang="en-US" dirty="0"/>
          </a:p>
        </p:txBody>
      </p:sp>
      <p:sp>
        <p:nvSpPr>
          <p:cNvPr id="3075" name="Subtitle 2">
            <a:extLst>
              <a:ext uri="{FF2B5EF4-FFF2-40B4-BE49-F238E27FC236}">
                <a16:creationId xmlns:a16="http://schemas.microsoft.com/office/drawing/2014/main" id="{0D467EC2-3C10-BC0F-5B2F-C67A30478654}"/>
              </a:ext>
            </a:extLst>
          </p:cNvPr>
          <p:cNvSpPr>
            <a:spLocks noGrp="1" noChangeArrowheads="1"/>
          </p:cNvSpPr>
          <p:nvPr>
            <p:ph type="subTitle" idx="1"/>
          </p:nvPr>
        </p:nvSpPr>
        <p:spPr>
          <a:xfrm>
            <a:off x="1524000" y="4164013"/>
            <a:ext cx="9144000" cy="2551112"/>
          </a:xfrm>
        </p:spPr>
        <p:txBody>
          <a:bodyPr/>
          <a:lstStyle/>
          <a:p>
            <a:r>
              <a:rPr lang="en-US" altLang="en-US" dirty="0"/>
              <a:t>Northeastern University</a:t>
            </a:r>
          </a:p>
          <a:p>
            <a:r>
              <a:rPr lang="en-US" altLang="en-US" dirty="0"/>
              <a:t>College of Engineering</a:t>
            </a:r>
          </a:p>
          <a:p>
            <a:endParaRPr lang="en-US" altLang="en-US" dirty="0"/>
          </a:p>
          <a:p>
            <a:r>
              <a:rPr lang="en-US" altLang="en-US" sz="1800" b="1" dirty="0">
                <a:ea typeface="Calibri" panose="020F0502020204030204" pitchFamily="34" charset="0"/>
                <a:cs typeface="Arial" panose="020B0604020202020204" pitchFamily="34" charset="0"/>
              </a:rPr>
              <a:t>INFO 6105 – Spring 2024</a:t>
            </a:r>
            <a:endParaRPr lang="en-US" altLang="en-US" dirty="0"/>
          </a:p>
          <a:p>
            <a:r>
              <a:rPr lang="en-US" altLang="en-US" dirty="0"/>
              <a:t>Abdolreza Mosaddegh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a:extLst>
              <a:ext uri="{FF2B5EF4-FFF2-40B4-BE49-F238E27FC236}">
                <a16:creationId xmlns:a16="http://schemas.microsoft.com/office/drawing/2014/main" id="{59D0221E-AADB-504F-D20B-9055634EB43E}"/>
              </a:ext>
            </a:extLst>
          </p:cNvPr>
          <p:cNvSpPr>
            <a:spLocks noGrp="1"/>
          </p:cNvSpPr>
          <p:nvPr>
            <p:ph type="title"/>
          </p:nvPr>
        </p:nvSpPr>
        <p:spPr>
          <a:xfrm>
            <a:off x="762000" y="914400"/>
            <a:ext cx="10752138" cy="609600"/>
          </a:xfrm>
        </p:spPr>
        <p:txBody>
          <a:bodyPr/>
          <a:lstStyle/>
          <a:p>
            <a:r>
              <a:rPr lang="de-DE" altLang="en-US" b="0" dirty="0">
                <a:latin typeface="+mj-lt"/>
                <a:cs typeface="+mj-cs"/>
              </a:rPr>
              <a:t>Selection of Activation Function</a:t>
            </a:r>
            <a:br>
              <a:rPr lang="de-DE" altLang="en-US" b="0" dirty="0">
                <a:latin typeface="+mj-lt"/>
                <a:cs typeface="+mj-cs"/>
              </a:rPr>
            </a:br>
            <a:endParaRPr lang="de-DE" altLang="en-US" b="0" dirty="0">
              <a:latin typeface="+mj-lt"/>
              <a:cs typeface="+mj-cs"/>
            </a:endParaRPr>
          </a:p>
        </p:txBody>
      </p:sp>
      <p:sp>
        <p:nvSpPr>
          <p:cNvPr id="3" name="Textfeld 2">
            <a:extLst>
              <a:ext uri="{FF2B5EF4-FFF2-40B4-BE49-F238E27FC236}">
                <a16:creationId xmlns:a16="http://schemas.microsoft.com/office/drawing/2014/main" id="{3EA36C9B-C2E8-8FF3-8181-E15DEE7D02A7}"/>
              </a:ext>
            </a:extLst>
          </p:cNvPr>
          <p:cNvSpPr txBox="1"/>
          <p:nvPr/>
        </p:nvSpPr>
        <p:spPr>
          <a:xfrm>
            <a:off x="762000" y="1403457"/>
            <a:ext cx="10878620" cy="5632311"/>
          </a:xfrm>
          <a:prstGeom prst="rect">
            <a:avLst/>
          </a:prstGeom>
          <a:noFill/>
        </p:spPr>
        <p:txBody>
          <a:bodyPr wrap="square">
            <a:spAutoFit/>
          </a:bodyPr>
          <a:lstStyle/>
          <a:p>
            <a:pPr>
              <a:defRPr/>
            </a:pPr>
            <a:r>
              <a:rPr lang="en-US" sz="2400" dirty="0"/>
              <a:t>When you know the function you are trying to approximate has certain characteristics, you can choose an activation function which will approximate the function faster leading to faster training process.</a:t>
            </a:r>
            <a:endParaRPr lang="de-DE" sz="2400" dirty="0"/>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Sigmoid</a:t>
            </a:r>
            <a:r>
              <a:rPr lang="de-DE" sz="2400" dirty="0"/>
              <a:t> can be used for the output layer in </a:t>
            </a:r>
            <a:r>
              <a:rPr lang="de-DE" sz="2400" dirty="0">
                <a:solidFill>
                  <a:srgbClr val="FF0000"/>
                </a:solidFill>
              </a:rPr>
              <a:t>binary classification</a:t>
            </a:r>
            <a:r>
              <a:rPr lang="de-DE" sz="2400" dirty="0"/>
              <a:t>.</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Softmax</a:t>
            </a:r>
            <a:r>
              <a:rPr lang="de-DE" sz="2400" dirty="0"/>
              <a:t> is usually used for the output layer in </a:t>
            </a:r>
            <a:r>
              <a:rPr lang="de-DE" sz="2400" dirty="0">
                <a:solidFill>
                  <a:srgbClr val="FF0000"/>
                </a:solidFill>
              </a:rPr>
              <a:t>multi-class</a:t>
            </a:r>
            <a:r>
              <a:rPr lang="de-DE" sz="2400" dirty="0"/>
              <a:t> classification.</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Sigmoid, Tanh and ReLU can be used for hidden layers.</a:t>
            </a:r>
          </a:p>
          <a:p>
            <a:pPr>
              <a:defRPr/>
            </a:pPr>
            <a:endParaRPr lang="de-DE" sz="2400" dirty="0"/>
          </a:p>
          <a:p>
            <a:pPr marL="285750" indent="-285750">
              <a:buFont typeface="Arial" panose="020B0604020202020204" pitchFamily="34" charset="0"/>
              <a:buChar char="•"/>
              <a:defRPr/>
            </a:pPr>
            <a:r>
              <a:rPr lang="de-DE" sz="2400" dirty="0">
                <a:solidFill>
                  <a:srgbClr val="FF0000"/>
                </a:solidFill>
              </a:rPr>
              <a:t>ReLU</a:t>
            </a:r>
            <a:r>
              <a:rPr lang="de-DE" sz="2400" dirty="0"/>
              <a:t> </a:t>
            </a:r>
            <a:r>
              <a:rPr lang="en-US" sz="2400" dirty="0"/>
              <a:t>works most of the time as a general approximator</a:t>
            </a:r>
            <a:r>
              <a:rPr lang="de-DE" sz="2400" dirty="0"/>
              <a:t> in </a:t>
            </a:r>
            <a:r>
              <a:rPr lang="de-DE" sz="2400" dirty="0">
                <a:solidFill>
                  <a:srgbClr val="FF0000"/>
                </a:solidFill>
              </a:rPr>
              <a:t>hidden layers</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There are also many other activation functions such as Leaky ReLU, etc. can be used </a:t>
            </a:r>
            <a:r>
              <a:rPr lang="en-US" sz="2400" dirty="0"/>
              <a:t>to address different issues in Neural Networks</a:t>
            </a:r>
            <a:endParaRPr lang="de-DE" sz="2400" dirty="0"/>
          </a:p>
          <a:p>
            <a:pPr>
              <a:defRPr/>
            </a:pPr>
            <a:endParaRPr lang="de-DE"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4DEB-38D3-6CFD-DC24-E661EE8D4B44}"/>
              </a:ext>
            </a:extLst>
          </p:cNvPr>
          <p:cNvSpPr>
            <a:spLocks noGrp="1"/>
          </p:cNvSpPr>
          <p:nvPr>
            <p:ph type="title"/>
          </p:nvPr>
        </p:nvSpPr>
        <p:spPr>
          <a:xfrm>
            <a:off x="838200" y="0"/>
            <a:ext cx="10515600" cy="1325563"/>
          </a:xfrm>
        </p:spPr>
        <p:txBody>
          <a:bodyPr/>
          <a:lstStyle/>
          <a:p>
            <a:pPr algn="ctr"/>
            <a:r>
              <a:rPr lang="en-US" dirty="0"/>
              <a:t>Training – Problem Statement</a:t>
            </a:r>
          </a:p>
        </p:txBody>
      </p:sp>
      <p:sp>
        <p:nvSpPr>
          <p:cNvPr id="3" name="Content Placeholder 2">
            <a:extLst>
              <a:ext uri="{FF2B5EF4-FFF2-40B4-BE49-F238E27FC236}">
                <a16:creationId xmlns:a16="http://schemas.microsoft.com/office/drawing/2014/main" id="{FC5FA7A4-2655-CD4F-57CE-446484B62E0F}"/>
              </a:ext>
            </a:extLst>
          </p:cNvPr>
          <p:cNvSpPr>
            <a:spLocks noGrp="1"/>
          </p:cNvSpPr>
          <p:nvPr>
            <p:ph idx="1"/>
          </p:nvPr>
        </p:nvSpPr>
        <p:spPr>
          <a:xfrm>
            <a:off x="838200" y="1222625"/>
            <a:ext cx="10515600" cy="4738581"/>
          </a:xfrm>
        </p:spPr>
        <p:txBody>
          <a:bodyPr/>
          <a:lstStyle/>
          <a:p>
            <a:pPr marL="0" indent="0">
              <a:buNone/>
            </a:pPr>
            <a:r>
              <a:rPr lang="en-US" sz="2400" dirty="0"/>
              <a:t>Training is to find </a:t>
            </a:r>
            <a:r>
              <a:rPr lang="en-US" sz="2400" dirty="0">
                <a:solidFill>
                  <a:srgbClr val="C00000"/>
                </a:solidFill>
              </a:rPr>
              <a:t>weights</a:t>
            </a:r>
            <a:r>
              <a:rPr lang="en-US" sz="2400" dirty="0"/>
              <a:t> and </a:t>
            </a:r>
            <a:r>
              <a:rPr lang="en-US" sz="2400" dirty="0">
                <a:solidFill>
                  <a:srgbClr val="C00000"/>
                </a:solidFill>
              </a:rPr>
              <a:t>biases</a:t>
            </a:r>
            <a:r>
              <a:rPr lang="en-US" sz="2400" dirty="0"/>
              <a:t> in a way that produce </a:t>
            </a:r>
            <a:r>
              <a:rPr lang="en-US" sz="2400" dirty="0">
                <a:solidFill>
                  <a:srgbClr val="FF0000"/>
                </a:solidFill>
              </a:rPr>
              <a:t>best outputs</a:t>
            </a:r>
            <a:r>
              <a:rPr lang="en-US" sz="2400" dirty="0"/>
              <a:t>.</a:t>
            </a:r>
          </a:p>
          <a:p>
            <a:pPr marL="0" indent="0">
              <a:buNone/>
            </a:pPr>
            <a:r>
              <a:rPr lang="en-US" sz="2400" dirty="0"/>
              <a:t>The goal is to </a:t>
            </a:r>
            <a:r>
              <a:rPr lang="en-US" sz="2400" dirty="0">
                <a:solidFill>
                  <a:srgbClr val="FF0000"/>
                </a:solidFill>
              </a:rPr>
              <a:t>minimize the error / cost </a:t>
            </a:r>
            <a:r>
              <a:rPr lang="en-US" sz="2400" dirty="0"/>
              <a:t>between the </a:t>
            </a:r>
            <a:r>
              <a:rPr lang="en-US" sz="2400" dirty="0">
                <a:solidFill>
                  <a:srgbClr val="C00000"/>
                </a:solidFill>
              </a:rPr>
              <a:t>predicted</a:t>
            </a:r>
            <a:r>
              <a:rPr lang="en-US" sz="2400" dirty="0"/>
              <a:t> and real (</a:t>
            </a:r>
            <a:r>
              <a:rPr lang="en-US" sz="2400" dirty="0">
                <a:solidFill>
                  <a:srgbClr val="C00000"/>
                </a:solidFill>
              </a:rPr>
              <a:t>target</a:t>
            </a:r>
            <a:r>
              <a:rPr lang="en-US" sz="2400" dirty="0"/>
              <a:t>) outputs and we need a metric to quantify this error (loss).</a:t>
            </a:r>
          </a:p>
          <a:p>
            <a:pPr marL="0" indent="0">
              <a:buNone/>
            </a:pPr>
            <a:r>
              <a:rPr lang="en-US" sz="2400" b="1" dirty="0"/>
              <a:t>Loss function </a:t>
            </a:r>
            <a:r>
              <a:rPr lang="en-US" sz="2400" dirty="0"/>
              <a:t>compares the real outputs (target) and predicted output values.</a:t>
            </a:r>
          </a:p>
          <a:p>
            <a:pPr marL="0" indent="0">
              <a:buNone/>
            </a:pPr>
            <a:endParaRPr lang="en-US" sz="2400" dirty="0"/>
          </a:p>
          <a:p>
            <a:pPr>
              <a:buFont typeface="+mj-lt"/>
              <a:buAutoNum type="arabicPeriod"/>
            </a:pPr>
            <a:r>
              <a:rPr lang="en-US" sz="2400" b="1" dirty="0"/>
              <a:t>Regression</a:t>
            </a:r>
            <a:r>
              <a:rPr lang="en-US" sz="2400" dirty="0"/>
              <a:t> Loss Functions: used in regression neural networks; given an input, the model predicts a corresponding </a:t>
            </a:r>
            <a:r>
              <a:rPr lang="en-US" sz="2400" dirty="0">
                <a:solidFill>
                  <a:srgbClr val="C00000"/>
                </a:solidFill>
              </a:rPr>
              <a:t>continuous</a:t>
            </a:r>
            <a:r>
              <a:rPr lang="en-US" sz="2400" dirty="0"/>
              <a:t> value (rather than classes). Example: </a:t>
            </a:r>
            <a:r>
              <a:rPr lang="en-US" sz="2400" dirty="0">
                <a:solidFill>
                  <a:srgbClr val="FF0000"/>
                </a:solidFill>
              </a:rPr>
              <a:t>Sum Squared Error, Mean Squared Error </a:t>
            </a:r>
            <a:endParaRPr lang="en-US" sz="2400" dirty="0"/>
          </a:p>
          <a:p>
            <a:pPr>
              <a:buFont typeface="+mj-lt"/>
              <a:buAutoNum type="arabicPeriod"/>
            </a:pPr>
            <a:r>
              <a:rPr lang="en-US" sz="2400" b="1" dirty="0"/>
              <a:t>Classification</a:t>
            </a:r>
            <a:r>
              <a:rPr lang="en-US" sz="2400" dirty="0"/>
              <a:t> Loss Functions: used in classification neural networks; given an input, the neural network produces probabilities of belonging to various </a:t>
            </a:r>
            <a:r>
              <a:rPr lang="en-US" sz="2400" dirty="0">
                <a:solidFill>
                  <a:srgbClr val="C00000"/>
                </a:solidFill>
              </a:rPr>
              <a:t>classes</a:t>
            </a:r>
            <a:r>
              <a:rPr lang="en-US" sz="2400" dirty="0"/>
              <a:t> (categories). The class with the highest probability of belonging can be selected as the predicted class. </a:t>
            </a:r>
          </a:p>
          <a:p>
            <a:pPr marL="0" indent="0">
              <a:buNone/>
            </a:pPr>
            <a:r>
              <a:rPr lang="en-US" sz="2400" dirty="0"/>
              <a:t>   Examples: </a:t>
            </a:r>
            <a:r>
              <a:rPr lang="en-US" sz="2400" dirty="0">
                <a:solidFill>
                  <a:srgbClr val="FF0000"/>
                </a:solidFill>
              </a:rPr>
              <a:t>Binary</a:t>
            </a:r>
            <a:r>
              <a:rPr lang="en-US" sz="2400" dirty="0"/>
              <a:t> </a:t>
            </a:r>
            <a:r>
              <a:rPr lang="en-US" sz="2400" dirty="0">
                <a:solidFill>
                  <a:srgbClr val="FF0000"/>
                </a:solidFill>
              </a:rPr>
              <a:t>Cross-Entropy </a:t>
            </a:r>
            <a:r>
              <a:rPr lang="en-US" sz="2400" dirty="0"/>
              <a:t>(Binary Classification), </a:t>
            </a:r>
          </a:p>
          <a:p>
            <a:pPr marL="0" indent="0">
              <a:buNone/>
            </a:pPr>
            <a:r>
              <a:rPr lang="en-US" sz="2400" dirty="0"/>
              <a:t>                      </a:t>
            </a:r>
            <a:r>
              <a:rPr lang="en-US" sz="2400" dirty="0">
                <a:solidFill>
                  <a:srgbClr val="FF0000"/>
                </a:solidFill>
              </a:rPr>
              <a:t>Categorical Cross-Entropy </a:t>
            </a:r>
            <a:r>
              <a:rPr lang="en-US" sz="2400" dirty="0"/>
              <a:t>(Multi-class Classification)</a:t>
            </a:r>
          </a:p>
        </p:txBody>
      </p:sp>
    </p:spTree>
    <p:extLst>
      <p:ext uri="{BB962C8B-B14F-4D97-AF65-F5344CB8AC3E}">
        <p14:creationId xmlns:p14="http://schemas.microsoft.com/office/powerpoint/2010/main" val="412316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9A55-6ED5-7974-5B91-7CEE5118D6C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CE7954AE-0B82-C134-240C-6C144E192258}"/>
              </a:ext>
            </a:extLst>
          </p:cNvPr>
          <p:cNvSpPr>
            <a:spLocks noGrp="1"/>
          </p:cNvSpPr>
          <p:nvPr>
            <p:ph idx="1"/>
          </p:nvPr>
        </p:nvSpPr>
        <p:spPr/>
        <p:txBody>
          <a:bodyPr/>
          <a:lstStyle/>
          <a:p>
            <a:pPr marL="0" indent="0">
              <a:buNone/>
            </a:pPr>
            <a:r>
              <a:rPr lang="en-US" dirty="0"/>
              <a:t>There are </a:t>
            </a:r>
            <a:r>
              <a:rPr lang="en-US" dirty="0">
                <a:solidFill>
                  <a:srgbClr val="FF0000"/>
                </a:solidFill>
              </a:rPr>
              <a:t>many measures </a:t>
            </a:r>
            <a:r>
              <a:rPr lang="en-US" dirty="0"/>
              <a:t>to quantify this error and one of the most popular measure is </a:t>
            </a:r>
            <a:r>
              <a:rPr lang="en-US" dirty="0">
                <a:solidFill>
                  <a:srgbClr val="FF0000"/>
                </a:solidFill>
              </a:rPr>
              <a:t>Sum of Squared Errors</a:t>
            </a:r>
            <a:r>
              <a:rPr lang="en-US" dirty="0"/>
              <a:t>. For a single output SSE can be defined as:</a:t>
            </a:r>
          </a:p>
          <a:p>
            <a:pPr marL="0" indent="0">
              <a:buNone/>
            </a:pPr>
            <a:r>
              <a:rPr lang="en-US" dirty="0"/>
              <a:t> </a:t>
            </a:r>
          </a:p>
          <a:p>
            <a:pPr marL="0" indent="0">
              <a:buNone/>
            </a:pPr>
            <a:endParaRPr lang="en-US" sz="2800" dirty="0">
              <a:latin typeface="+mn-lt"/>
            </a:endParaRPr>
          </a:p>
          <a:p>
            <a:pPr marL="0" indent="0">
              <a:buNone/>
            </a:pPr>
            <a:r>
              <a:rPr lang="en-US" sz="2800" dirty="0">
                <a:latin typeface="+mn-lt"/>
              </a:rPr>
              <a:t>In SSE positive and negative differences between predicted output and real output don’t cancel each other</a:t>
            </a:r>
          </a:p>
          <a:p>
            <a:pPr marL="0" inden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20FA1-E1D3-67FA-CF94-4F159739FEDF}"/>
                  </a:ext>
                </a:extLst>
              </p:cNvPr>
              <p:cNvSpPr txBox="1"/>
              <p:nvPr/>
            </p:nvSpPr>
            <p:spPr>
              <a:xfrm>
                <a:off x="1980343" y="3179769"/>
                <a:ext cx="83040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r>
                        <a:rPr lang="en-US" sz="2400" i="1" smtClean="0">
                          <a:latin typeface="Cambria Math" panose="02040503050406030204" pitchFamily="18" charset="0"/>
                        </a:rPr>
                        <m:t>= (</m:t>
                      </m:r>
                      <m:r>
                        <a:rPr lang="en-US" sz="2400" b="0" i="1" smtClean="0">
                          <a:latin typeface="Cambria Math" panose="02040503050406030204" pitchFamily="18" charset="0"/>
                        </a:rPr>
                        <m:t>𝑅𝑒𝑎𝑙</m:t>
                      </m:r>
                      <m:r>
                        <a:rPr lang="en-US" sz="2400" b="0" i="1" smtClean="0">
                          <a:latin typeface="Cambria Math" panose="02040503050406030204" pitchFamily="18" charset="0"/>
                        </a:rPr>
                        <m:t> </m:t>
                      </m:r>
                      <m:r>
                        <a:rPr lang="en-US" sz="2400" b="0" i="1" smtClean="0">
                          <a:latin typeface="Cambria Math" panose="02040503050406030204" pitchFamily="18" charset="0"/>
                        </a:rPr>
                        <m:t>𝐿𝑎𝑏𝑒𝑙</m:t>
                      </m:r>
                      <m:r>
                        <a:rPr lang="en-US" sz="2400" i="1">
                          <a:latin typeface="Cambria Math" panose="02040503050406030204" pitchFamily="18" charset="0"/>
                        </a:rPr>
                        <m:t>−</m:t>
                      </m:r>
                      <m:r>
                        <a:rPr lang="en-US" sz="2400" i="1">
                          <a:latin typeface="Cambria Math" panose="02040503050406030204" pitchFamily="18" charset="0"/>
                        </a:rPr>
                        <m:t>𝑂𝑢𝑡𝑝𝑢𝑡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𝑁𝑒𝑢𝑟𝑎𝑙</m:t>
                      </m:r>
                      <m:r>
                        <a:rPr lang="en-US" sz="2400" b="0" i="1" smtClean="0">
                          <a:latin typeface="Cambria Math" panose="02040503050406030204" pitchFamily="18" charset="0"/>
                        </a:rPr>
                        <m:t> </m:t>
                      </m:r>
                      <m:r>
                        <a:rPr lang="en-US" sz="2400" b="0" i="1" smtClean="0">
                          <a:latin typeface="Cambria Math" panose="02040503050406030204" pitchFamily="18" charset="0"/>
                        </a:rPr>
                        <m:t>𝑁𝑒𝑡𝑤𝑜𝑟𝑘</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p>
            </p:txBody>
          </p:sp>
        </mc:Choice>
        <mc:Fallback xmlns="">
          <p:sp>
            <p:nvSpPr>
              <p:cNvPr id="7" name="TextBox 6">
                <a:extLst>
                  <a:ext uri="{FF2B5EF4-FFF2-40B4-BE49-F238E27FC236}">
                    <a16:creationId xmlns:a16="http://schemas.microsoft.com/office/drawing/2014/main" id="{2FE20FA1-E1D3-67FA-CF94-4F159739FEDF}"/>
                  </a:ext>
                </a:extLst>
              </p:cNvPr>
              <p:cNvSpPr txBox="1">
                <a:spLocks noRot="1" noChangeAspect="1" noMove="1" noResize="1" noEditPoints="1" noAdjustHandles="1" noChangeArrowheads="1" noChangeShapeType="1" noTextEdit="1"/>
              </p:cNvSpPr>
              <p:nvPr/>
            </p:nvSpPr>
            <p:spPr>
              <a:xfrm>
                <a:off x="1980343" y="3179769"/>
                <a:ext cx="8304087" cy="461665"/>
              </a:xfrm>
              <a:prstGeom prst="rect">
                <a:avLst/>
              </a:prstGeom>
              <a:blipFill>
                <a:blip r:embed="rId3"/>
                <a:stretch>
                  <a:fillRect b="-18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2CA3E32-62EE-8AC9-589C-C60E54C02A4F}"/>
              </a:ext>
            </a:extLst>
          </p:cNvPr>
          <p:cNvSpPr txBox="1"/>
          <p:nvPr/>
        </p:nvSpPr>
        <p:spPr>
          <a:xfrm>
            <a:off x="838200" y="5138573"/>
            <a:ext cx="10050694" cy="523220"/>
          </a:xfrm>
          <a:prstGeom prst="rect">
            <a:avLst/>
          </a:prstGeom>
          <a:noFill/>
        </p:spPr>
        <p:txBody>
          <a:bodyPr wrap="square">
            <a:spAutoFit/>
          </a:bodyPr>
          <a:lstStyle/>
          <a:p>
            <a:r>
              <a:rPr lang="en-US" sz="2800" dirty="0">
                <a:latin typeface="+mn-lt"/>
              </a:rPr>
              <a:t>To facilitate derivative operations, we can also use: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0727B6-41E1-96C7-8629-ECB640822730}"/>
                  </a:ext>
                </a:extLst>
              </p:cNvPr>
              <p:cNvSpPr txBox="1"/>
              <p:nvPr/>
            </p:nvSpPr>
            <p:spPr>
              <a:xfrm>
                <a:off x="2648163" y="5874782"/>
                <a:ext cx="9814389" cy="983218"/>
              </a:xfrm>
              <a:prstGeom prst="rect">
                <a:avLst/>
              </a:prstGeom>
              <a:noFill/>
            </p:spPr>
            <p:txBody>
              <a:bodyPr wrap="square">
                <a:spAutoFit/>
              </a:bodyPr>
              <a:lstStyle/>
              <a:p>
                <a14:m>
                  <m:oMath xmlns:m="http://schemas.openxmlformats.org/officeDocument/2006/math">
                    <m:r>
                      <a:rPr lang="en-US" sz="2400" i="1" smtClean="0">
                        <a:solidFill>
                          <a:srgbClr val="FF0000"/>
                        </a:solidFill>
                        <a:latin typeface="Cambria Math" panose="02040503050406030204" pitchFamily="18" charset="0"/>
                      </a:rPr>
                      <m:t>𝐸</m:t>
                    </m:r>
                    <m:r>
                      <a:rPr lang="en-US" sz="2400" i="1" smtClean="0">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𝑅𝑒𝑎𝑙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𝐿𝑎𝑏𝑒𝑙</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𝑂𝑢𝑡𝑝𝑢𝑡</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𝑁𝑒𝑢𝑟𝑎𝑙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𝑁𝑒𝑡𝑤𝑜𝑟𝑘</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𝑌</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endParaRPr lang="en-US" sz="2400" dirty="0">
                  <a:solidFill>
                    <a:srgbClr val="FF0000"/>
                  </a:solidFill>
                </a:endParaRPr>
              </a:p>
              <a:p>
                <a:endParaRPr lang="en-US" sz="2400" dirty="0">
                  <a:solidFill>
                    <a:srgbClr val="FF0000"/>
                  </a:solidFill>
                </a:endParaRPr>
              </a:p>
            </p:txBody>
          </p:sp>
        </mc:Choice>
        <mc:Fallback xmlns="">
          <p:sp>
            <p:nvSpPr>
              <p:cNvPr id="12" name="TextBox 11">
                <a:extLst>
                  <a:ext uri="{FF2B5EF4-FFF2-40B4-BE49-F238E27FC236}">
                    <a16:creationId xmlns:a16="http://schemas.microsoft.com/office/drawing/2014/main" id="{610727B6-41E1-96C7-8629-ECB640822730}"/>
                  </a:ext>
                </a:extLst>
              </p:cNvPr>
              <p:cNvSpPr txBox="1">
                <a:spLocks noRot="1" noChangeAspect="1" noMove="1" noResize="1" noEditPoints="1" noAdjustHandles="1" noChangeArrowheads="1" noChangeShapeType="1" noTextEdit="1"/>
              </p:cNvSpPr>
              <p:nvPr/>
            </p:nvSpPr>
            <p:spPr>
              <a:xfrm>
                <a:off x="2648163" y="5874782"/>
                <a:ext cx="9814389" cy="9832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795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Training of a Single Neuron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913774" y="1661317"/>
                <a:ext cx="11218670" cy="4655488"/>
              </a:xfrm>
            </p:spPr>
            <p:txBody>
              <a:bodyPr>
                <a:normAutofit/>
              </a:bodyPr>
              <a:lstStyle/>
              <a:p>
                <a:r>
                  <a:rPr lang="en-US" dirty="0"/>
                  <a:t>Given one training sample containing </a:t>
                </a:r>
                <a:r>
                  <a:rPr lang="en-US" dirty="0">
                    <a:solidFill>
                      <a:srgbClr val="FF0000"/>
                    </a:solidFill>
                  </a:rPr>
                  <a:t>features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b="0" dirty="0"/>
                  <a:t> and </a:t>
                </a:r>
                <a:r>
                  <a:rPr lang="en-US" b="0" dirty="0">
                    <a:solidFill>
                      <a:srgbClr val="FF0000"/>
                    </a:solidFill>
                  </a:rPr>
                  <a:t>real output</a:t>
                </a:r>
                <a:r>
                  <a:rPr lang="en-US" b="0" dirty="0"/>
                  <a:t>(</a:t>
                </a:r>
                <a14:m>
                  <m:oMath xmlns:m="http://schemas.openxmlformats.org/officeDocument/2006/math">
                    <m:r>
                      <a:rPr lang="en-US" i="1">
                        <a:latin typeface="Cambria Math" panose="02040503050406030204" pitchFamily="18" charset="0"/>
                      </a:rPr>
                      <m:t>𝑦</m:t>
                    </m:r>
                  </m:oMath>
                </a14:m>
                <a:r>
                  <a:rPr lang="en-US" b="0" dirty="0"/>
                  <a:t>)</a:t>
                </a:r>
              </a:p>
              <a:p>
                <a:r>
                  <a:rPr lang="en-US" dirty="0"/>
                  <a:t>Compute the </a:t>
                </a:r>
                <a:r>
                  <a:rPr lang="en-US" dirty="0">
                    <a:solidFill>
                      <a:srgbClr val="FF0000"/>
                    </a:solidFill>
                  </a:rPr>
                  <a:t>output of the model </a:t>
                </a:r>
                <a:r>
                  <a:rPr lang="en-US" dirty="0"/>
                  <a:t>(O)</a:t>
                </a:r>
              </a:p>
              <a:p>
                <a:r>
                  <a:rPr lang="en-US" dirty="0">
                    <a:solidFill>
                      <a:srgbClr val="FF0000"/>
                    </a:solidFill>
                  </a:rPr>
                  <a:t>Calculate error </a:t>
                </a:r>
                <a:r>
                  <a:rPr lang="en-US" dirty="0"/>
                  <a:t>/ cost using a loss function</a:t>
                </a:r>
              </a:p>
              <a:p>
                <a:pPr marL="0" indent="0">
                  <a:buNone/>
                </a:pPr>
                <a:r>
                  <a:rPr lang="en-US" dirty="0"/>
                  <a:t>    there are different ways to define error. The following is an example: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a:p>
                <a:r>
                  <a:rPr lang="en-US" dirty="0"/>
                  <a:t>Update the </a:t>
                </a:r>
                <a:r>
                  <a:rPr lang="en-US" dirty="0">
                    <a:solidFill>
                      <a:srgbClr val="C00000"/>
                    </a:solidFill>
                  </a:rPr>
                  <a:t>weights</a:t>
                </a:r>
                <a:r>
                  <a:rPr lang="en-US" dirty="0"/>
                  <a:t> and </a:t>
                </a:r>
                <a:r>
                  <a:rPr lang="en-US" dirty="0">
                    <a:solidFill>
                      <a:srgbClr val="C00000"/>
                    </a:solidFill>
                  </a:rPr>
                  <a:t>biases</a:t>
                </a:r>
                <a:r>
                  <a:rPr lang="en-US" dirty="0"/>
                  <a:t> in a way that </a:t>
                </a:r>
                <a:r>
                  <a:rPr lang="en-US" dirty="0">
                    <a:solidFill>
                      <a:srgbClr val="FF0000"/>
                    </a:solidFill>
                  </a:rPr>
                  <a:t>minimizes the error </a:t>
                </a:r>
                <a:r>
                  <a:rPr lang="en-US" dirty="0"/>
                  <a:t>/ cost</a:t>
                </a:r>
              </a:p>
              <a:p>
                <a:pPr marL="0" indent="0">
                  <a:buNone/>
                </a:pPr>
                <a:r>
                  <a:rPr lang="en-US" dirty="0"/>
                  <a:t> </a:t>
                </a:r>
              </a:p>
              <a:p>
                <a:pPr marL="0" indent="0">
                  <a:buNone/>
                </a:pPr>
                <a:r>
                  <a:rPr lang="en-US" dirty="0"/>
                  <a:t>    </a:t>
                </a:r>
              </a:p>
              <a:p>
                <a:pPr marL="457200" lvl="1" indent="0">
                  <a:buNone/>
                </a:pPr>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913774" y="1661317"/>
                <a:ext cx="11218670" cy="4655488"/>
              </a:xfrm>
              <a:blipFill>
                <a:blip r:embed="rId2"/>
                <a:stretch>
                  <a:fillRect l="-978" t="-2228"/>
                </a:stretch>
              </a:blipFill>
            </p:spPr>
            <p:txBody>
              <a:bodyPr/>
              <a:lstStyle/>
              <a:p>
                <a:r>
                  <a:rPr lang="en-US">
                    <a:noFill/>
                  </a:rPr>
                  <a:t> </a:t>
                </a:r>
              </a:p>
            </p:txBody>
          </p:sp>
        </mc:Fallback>
      </mc:AlternateContent>
    </p:spTree>
    <p:extLst>
      <p:ext uri="{BB962C8B-B14F-4D97-AF65-F5344CB8AC3E}">
        <p14:creationId xmlns:p14="http://schemas.microsoft.com/office/powerpoint/2010/main" val="316254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lorful graph on a white background&#10;&#10;Description automatically generated">
            <a:extLst>
              <a:ext uri="{FF2B5EF4-FFF2-40B4-BE49-F238E27FC236}">
                <a16:creationId xmlns:a16="http://schemas.microsoft.com/office/drawing/2014/main" id="{E59B3E6B-A403-F7A4-C830-73E507A6C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0" y="2869709"/>
            <a:ext cx="5337194" cy="3558129"/>
          </a:xfrm>
          <a:prstGeom prst="rect">
            <a:avLst/>
          </a:prstGeom>
        </p:spPr>
      </p:pic>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392202" y="195097"/>
            <a:ext cx="10972800" cy="925512"/>
          </a:xfrm>
        </p:spPr>
        <p:txBody>
          <a:bodyPr>
            <a:normAutofit/>
          </a:bodyPr>
          <a:lstStyle/>
          <a:p>
            <a:r>
              <a:rPr lang="en-US" altLang="en-US" sz="4400" dirty="0"/>
              <a:t>Minimizing Error</a:t>
            </a:r>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5631083" y="35941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5631083" y="58674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5715220" y="37592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8021858"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757259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7251920" y="58372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80424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 name="Oval 15">
            <a:extLst>
              <a:ext uri="{FF2B5EF4-FFF2-40B4-BE49-F238E27FC236}">
                <a16:creationId xmlns:a16="http://schemas.microsoft.com/office/drawing/2014/main" id="{C12AD29D-AE8A-019A-DAE4-B9B14BE7F954}"/>
              </a:ext>
            </a:extLst>
          </p:cNvPr>
          <p:cNvSpPr/>
          <p:nvPr/>
        </p:nvSpPr>
        <p:spPr>
          <a:xfrm>
            <a:off x="6796308" y="54308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8017095" y="48069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3A6B245-7504-D8A3-F9E7-F8C469F5D146}"/>
                  </a:ext>
                </a:extLst>
              </p:cNvPr>
              <p:cNvSpPr>
                <a:spLocks noGrp="1"/>
              </p:cNvSpPr>
              <p:nvPr>
                <p:ph idx="1"/>
              </p:nvPr>
            </p:nvSpPr>
            <p:spPr>
              <a:xfrm>
                <a:off x="573951" y="1203159"/>
                <a:ext cx="11241329" cy="1532102"/>
              </a:xfrm>
            </p:spPr>
            <p:txBody>
              <a:bodyPr>
                <a:normAutofit/>
              </a:bodyPr>
              <a:lstStyle/>
              <a:p>
                <a:pPr marL="0" indent="0">
                  <a:buNone/>
                </a:pPr>
                <a:r>
                  <a:rPr lang="en-US" sz="2800" dirty="0"/>
                  <a:t>We can find a weight W</a:t>
                </a:r>
                <a:r>
                  <a:rPr lang="en-US" sz="2000" dirty="0"/>
                  <a:t>i</a:t>
                </a:r>
                <a:r>
                  <a:rPr lang="en-US" sz="2800" dirty="0"/>
                  <a:t> which minimize Error using </a:t>
                </a:r>
                <a:r>
                  <a:rPr lang="en-US" sz="2800" dirty="0">
                    <a:solidFill>
                      <a:srgbClr val="C00000"/>
                    </a:solidFill>
                  </a:rPr>
                  <a:t>partial derivative </a:t>
                </a:r>
                <a:r>
                  <a:rPr lang="en-US" sz="2800" dirty="0"/>
                  <a:t>of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𝑖</m:t>
                            </m:r>
                          </m:sub>
                        </m:sSub>
                      </m:den>
                    </m:f>
                  </m:oMath>
                </a14:m>
                <a:endParaRPr lang="en-US" sz="2800" dirty="0"/>
              </a:p>
            </p:txBody>
          </p:sp>
        </mc:Choice>
        <mc:Fallback xmlns="">
          <p:sp>
            <p:nvSpPr>
              <p:cNvPr id="2" name="Content Placeholder 1">
                <a:extLst>
                  <a:ext uri="{FF2B5EF4-FFF2-40B4-BE49-F238E27FC236}">
                    <a16:creationId xmlns:a16="http://schemas.microsoft.com/office/drawing/2014/main" id="{33A6B245-7504-D8A3-F9E7-F8C469F5D146}"/>
                  </a:ext>
                </a:extLst>
              </p:cNvPr>
              <p:cNvSpPr>
                <a:spLocks noGrp="1" noRot="1" noChangeAspect="1" noMove="1" noResize="1" noEditPoints="1" noAdjustHandles="1" noChangeArrowheads="1" noChangeShapeType="1" noTextEdit="1"/>
              </p:cNvSpPr>
              <p:nvPr>
                <p:ph idx="1"/>
              </p:nvPr>
            </p:nvSpPr>
            <p:spPr>
              <a:xfrm>
                <a:off x="573951" y="1203159"/>
                <a:ext cx="11241329" cy="1532102"/>
              </a:xfrm>
              <a:blipFill>
                <a:blip r:embed="rId3"/>
                <a:stretch>
                  <a:fillRect l="-10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E3F8400-B379-B422-D4F8-DE5D744DBE52}"/>
              </a:ext>
            </a:extLst>
          </p:cNvPr>
          <p:cNvSpPr txBox="1"/>
          <p:nvPr/>
        </p:nvSpPr>
        <p:spPr>
          <a:xfrm>
            <a:off x="8710997" y="6003410"/>
            <a:ext cx="1481959" cy="369332"/>
          </a:xfrm>
          <a:prstGeom prst="rect">
            <a:avLst/>
          </a:prstGeom>
          <a:noFill/>
        </p:spPr>
        <p:txBody>
          <a:bodyPr wrap="square">
            <a:spAutoFit/>
          </a:bodyPr>
          <a:lstStyle/>
          <a:p>
            <a:r>
              <a:rPr lang="en-US" dirty="0"/>
              <a:t>W1</a:t>
            </a:r>
          </a:p>
        </p:txBody>
      </p:sp>
      <p:sp>
        <p:nvSpPr>
          <p:cNvPr id="7" name="TextBox 6">
            <a:extLst>
              <a:ext uri="{FF2B5EF4-FFF2-40B4-BE49-F238E27FC236}">
                <a16:creationId xmlns:a16="http://schemas.microsoft.com/office/drawing/2014/main" id="{406FE66C-29F2-8892-83FC-494BEEAE382C}"/>
              </a:ext>
            </a:extLst>
          </p:cNvPr>
          <p:cNvSpPr txBox="1"/>
          <p:nvPr/>
        </p:nvSpPr>
        <p:spPr>
          <a:xfrm>
            <a:off x="4932173" y="3429000"/>
            <a:ext cx="1481959" cy="369332"/>
          </a:xfrm>
          <a:prstGeom prst="rect">
            <a:avLst/>
          </a:prstGeom>
          <a:noFill/>
        </p:spPr>
        <p:txBody>
          <a:bodyPr wrap="square">
            <a:spAutoFit/>
          </a:bodyPr>
          <a:lstStyle/>
          <a:p>
            <a:r>
              <a:rPr lang="en-US" dirty="0"/>
              <a:t>Error</a:t>
            </a:r>
          </a:p>
        </p:txBody>
      </p:sp>
      <p:cxnSp>
        <p:nvCxnSpPr>
          <p:cNvPr id="12" name="Straight Connector 11">
            <a:extLst>
              <a:ext uri="{FF2B5EF4-FFF2-40B4-BE49-F238E27FC236}">
                <a16:creationId xmlns:a16="http://schemas.microsoft.com/office/drawing/2014/main" id="{4D83B9B1-4ED5-3F9D-2238-D0CF0B18825B}"/>
              </a:ext>
            </a:extLst>
          </p:cNvPr>
          <p:cNvCxnSpPr>
            <a:cxnSpLocks/>
          </p:cNvCxnSpPr>
          <p:nvPr/>
        </p:nvCxnSpPr>
        <p:spPr>
          <a:xfrm flipV="1">
            <a:off x="7631333" y="3692828"/>
            <a:ext cx="1858963" cy="153103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033C25-C0EB-7460-198E-833730B9864F}"/>
              </a:ext>
            </a:extLst>
          </p:cNvPr>
          <p:cNvCxnSpPr/>
          <p:nvPr/>
        </p:nvCxnSpPr>
        <p:spPr>
          <a:xfrm flipV="1">
            <a:off x="5355020" y="5476875"/>
            <a:ext cx="3282404" cy="222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A08C92-C1B2-35FC-5F1C-A45D6897B95F}"/>
                  </a:ext>
                </a:extLst>
              </p:cNvPr>
              <p:cNvSpPr txBox="1"/>
              <p:nvPr/>
            </p:nvSpPr>
            <p:spPr>
              <a:xfrm>
                <a:off x="9451976" y="3379275"/>
                <a:ext cx="3222077" cy="53239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𝑆𝑙𝑜𝑝𝑒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𝐶𝑢𝑟𝑣𝑒</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𝑟𝑟𝑜𝑟</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r>
                  <a:rPr lang="en-US" dirty="0"/>
                  <a:t> </a:t>
                </a:r>
              </a:p>
            </p:txBody>
          </p:sp>
        </mc:Choice>
        <mc:Fallback xmlns="">
          <p:sp>
            <p:nvSpPr>
              <p:cNvPr id="3" name="TextBox 2">
                <a:extLst>
                  <a:ext uri="{FF2B5EF4-FFF2-40B4-BE49-F238E27FC236}">
                    <a16:creationId xmlns:a16="http://schemas.microsoft.com/office/drawing/2014/main" id="{16A08C92-C1B2-35FC-5F1C-A45D6897B95F}"/>
                  </a:ext>
                </a:extLst>
              </p:cNvPr>
              <p:cNvSpPr txBox="1">
                <a:spLocks noRot="1" noChangeAspect="1" noMove="1" noResize="1" noEditPoints="1" noAdjustHandles="1" noChangeArrowheads="1" noChangeShapeType="1" noTextEdit="1"/>
              </p:cNvSpPr>
              <p:nvPr/>
            </p:nvSpPr>
            <p:spPr>
              <a:xfrm>
                <a:off x="9451976" y="3379275"/>
                <a:ext cx="3222077" cy="532390"/>
              </a:xfrm>
              <a:prstGeom prst="rect">
                <a:avLst/>
              </a:prstGeom>
              <a:blipFill>
                <a:blip r:embed="rId4"/>
                <a:stretch>
                  <a:fillRect l="-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CC36F1-C62E-7DEA-EAC2-C97CE7C2C2AE}"/>
                  </a:ext>
                </a:extLst>
              </p:cNvPr>
              <p:cNvSpPr txBox="1"/>
              <p:nvPr/>
            </p:nvSpPr>
            <p:spPr>
              <a:xfrm>
                <a:off x="8812009" y="5173898"/>
                <a:ext cx="3332162" cy="532390"/>
              </a:xfrm>
              <a:prstGeom prst="rect">
                <a:avLst/>
              </a:prstGeom>
              <a:noFill/>
            </p:spPr>
            <p:txBody>
              <a:bodyPr wrap="square">
                <a:spAutoFit/>
              </a:bodyPr>
              <a:lstStyle/>
              <a:p>
                <a14:m>
                  <m:oMath xmlns:m="http://schemas.openxmlformats.org/officeDocument/2006/math">
                    <m:r>
                      <a:rPr lang="en-US" b="0" i="1" smtClean="0">
                        <a:solidFill>
                          <a:srgbClr val="C00000"/>
                        </a:solidFill>
                        <a:latin typeface="Cambria Math" panose="02040503050406030204" pitchFamily="18" charset="0"/>
                      </a:rPr>
                      <m:t>𝑆𝑙𝑜𝑝𝑒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𝑜𝑓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𝐶𝑢𝑟𝑣𝑒</m:t>
                    </m:r>
                    <m:r>
                      <a:rPr lang="en-US" b="0" i="1" smtClean="0">
                        <a:solidFill>
                          <a:srgbClr val="C00000"/>
                        </a:solidFill>
                        <a:latin typeface="Cambria Math" panose="02040503050406030204" pitchFamily="18" charset="0"/>
                      </a:rPr>
                      <m:t>=</m:t>
                    </m:r>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𝐸𝑟𝑟𝑜𝑟</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den>
                    </m:f>
                  </m:oMath>
                </a14:m>
                <a:r>
                  <a:rPr lang="en-US" dirty="0">
                    <a:solidFill>
                      <a:srgbClr val="C00000"/>
                    </a:solidFill>
                  </a:rPr>
                  <a:t> = 0</a:t>
                </a:r>
              </a:p>
            </p:txBody>
          </p:sp>
        </mc:Choice>
        <mc:Fallback xmlns="">
          <p:sp>
            <p:nvSpPr>
              <p:cNvPr id="4" name="TextBox 3">
                <a:extLst>
                  <a:ext uri="{FF2B5EF4-FFF2-40B4-BE49-F238E27FC236}">
                    <a16:creationId xmlns:a16="http://schemas.microsoft.com/office/drawing/2014/main" id="{19CC36F1-C62E-7DEA-EAC2-C97CE7C2C2AE}"/>
                  </a:ext>
                </a:extLst>
              </p:cNvPr>
              <p:cNvSpPr txBox="1">
                <a:spLocks noRot="1" noChangeAspect="1" noMove="1" noResize="1" noEditPoints="1" noAdjustHandles="1" noChangeArrowheads="1" noChangeShapeType="1" noTextEdit="1"/>
              </p:cNvSpPr>
              <p:nvPr/>
            </p:nvSpPr>
            <p:spPr>
              <a:xfrm>
                <a:off x="8812009" y="5173898"/>
                <a:ext cx="3332162" cy="532390"/>
              </a:xfrm>
              <a:prstGeom prst="rect">
                <a:avLst/>
              </a:prstGeom>
              <a:blipFill>
                <a:blip r:embed="rId5"/>
                <a:stretch>
                  <a:fillRect l="-549" b="-114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D142C54-155C-0D0F-794C-37973D12A2C8}"/>
              </a:ext>
            </a:extLst>
          </p:cNvPr>
          <p:cNvSpPr txBox="1"/>
          <p:nvPr/>
        </p:nvSpPr>
        <p:spPr>
          <a:xfrm>
            <a:off x="573952" y="6111419"/>
            <a:ext cx="3859183" cy="646331"/>
          </a:xfrm>
          <a:prstGeom prst="rect">
            <a:avLst/>
          </a:prstGeom>
          <a:noFill/>
        </p:spPr>
        <p:txBody>
          <a:bodyPr wrap="square">
            <a:spAutoFit/>
          </a:bodyPr>
          <a:lstStyle/>
          <a:p>
            <a:r>
              <a:rPr lang="en-US" dirty="0"/>
              <a:t>Usually we need to minimize error against more than one para𝑚𝑒𝑡𝑒𝑟</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1052F4-6C86-9514-520A-72C7CF188C85}"/>
                  </a:ext>
                </a:extLst>
              </p:cNvPr>
              <p:cNvSpPr txBox="1"/>
              <p:nvPr/>
            </p:nvSpPr>
            <p:spPr>
              <a:xfrm>
                <a:off x="9766804" y="2226051"/>
                <a:ext cx="2377367"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xmlns="">
          <p:sp>
            <p:nvSpPr>
              <p:cNvPr id="11" name="TextBox 10">
                <a:extLst>
                  <a:ext uri="{FF2B5EF4-FFF2-40B4-BE49-F238E27FC236}">
                    <a16:creationId xmlns:a16="http://schemas.microsoft.com/office/drawing/2014/main" id="{C41052F4-6C86-9514-520A-72C7CF188C85}"/>
                  </a:ext>
                </a:extLst>
              </p:cNvPr>
              <p:cNvSpPr txBox="1">
                <a:spLocks noRot="1" noChangeAspect="1" noMove="1" noResize="1" noEditPoints="1" noAdjustHandles="1" noChangeArrowheads="1" noChangeShapeType="1" noTextEdit="1"/>
              </p:cNvSpPr>
              <p:nvPr/>
            </p:nvSpPr>
            <p:spPr>
              <a:xfrm>
                <a:off x="9766804" y="2226051"/>
                <a:ext cx="2377367" cy="610936"/>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13E63C9-0942-1121-0EBC-DE50C14F1283}"/>
              </a:ext>
            </a:extLst>
          </p:cNvPr>
          <p:cNvPicPr>
            <a:picLocks noChangeAspect="1"/>
          </p:cNvPicPr>
          <p:nvPr/>
        </p:nvPicPr>
        <p:blipFill>
          <a:blip r:embed="rId7"/>
          <a:stretch>
            <a:fillRect/>
          </a:stretch>
        </p:blipFill>
        <p:spPr>
          <a:xfrm>
            <a:off x="4809756" y="1859024"/>
            <a:ext cx="5155621" cy="1690625"/>
          </a:xfrm>
          <a:prstGeom prst="rect">
            <a:avLst/>
          </a:prstGeom>
        </p:spPr>
      </p:pic>
    </p:spTree>
    <p:extLst>
      <p:ext uri="{BB962C8B-B14F-4D97-AF65-F5344CB8AC3E}">
        <p14:creationId xmlns:p14="http://schemas.microsoft.com/office/powerpoint/2010/main" val="202423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505218" y="179839"/>
            <a:ext cx="10972800" cy="925512"/>
          </a:xfrm>
        </p:spPr>
        <p:txBody>
          <a:bodyPr/>
          <a:lstStyle/>
          <a:p>
            <a:r>
              <a:rPr lang="en-US" altLang="en-US" dirty="0"/>
              <a:t>Gradient Descent </a:t>
            </a:r>
          </a:p>
        </p:txBody>
      </p:sp>
      <p:grpSp>
        <p:nvGrpSpPr>
          <p:cNvPr id="2" name="Group 1">
            <a:extLst>
              <a:ext uri="{FF2B5EF4-FFF2-40B4-BE49-F238E27FC236}">
                <a16:creationId xmlns:a16="http://schemas.microsoft.com/office/drawing/2014/main" id="{4A758FDA-C24E-D3CF-1626-D7B8A811CD87}"/>
              </a:ext>
            </a:extLst>
          </p:cNvPr>
          <p:cNvGrpSpPr/>
          <p:nvPr/>
        </p:nvGrpSpPr>
        <p:grpSpPr>
          <a:xfrm>
            <a:off x="6398643" y="3734437"/>
            <a:ext cx="4857384" cy="2533714"/>
            <a:chOff x="3747911" y="3332624"/>
            <a:chExt cx="4857384" cy="2533714"/>
          </a:xfrm>
        </p:grpSpPr>
        <p:sp>
          <p:nvSpPr>
            <p:cNvPr id="45" name="Line 57">
              <a:extLst>
                <a:ext uri="{FF2B5EF4-FFF2-40B4-BE49-F238E27FC236}">
                  <a16:creationId xmlns:a16="http://schemas.microsoft.com/office/drawing/2014/main" id="{D794477A-691B-7ADD-C9DD-1C1D6D45073C}"/>
                </a:ext>
              </a:extLst>
            </p:cNvPr>
            <p:cNvSpPr>
              <a:spLocks noChangeShapeType="1"/>
            </p:cNvSpPr>
            <p:nvPr/>
          </p:nvSpPr>
          <p:spPr bwMode="auto">
            <a:xfrm rot="720175" flipH="1">
              <a:off x="5300663" y="4922838"/>
              <a:ext cx="1714500" cy="7318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57">
              <a:extLst>
                <a:ext uri="{FF2B5EF4-FFF2-40B4-BE49-F238E27FC236}">
                  <a16:creationId xmlns:a16="http://schemas.microsoft.com/office/drawing/2014/main" id="{211C1243-F4C7-6585-E94C-40ED9F3F6516}"/>
                </a:ext>
              </a:extLst>
            </p:cNvPr>
            <p:cNvSpPr>
              <a:spLocks noChangeShapeType="1"/>
            </p:cNvSpPr>
            <p:nvPr/>
          </p:nvSpPr>
          <p:spPr bwMode="auto">
            <a:xfrm rot="720175" flipH="1">
              <a:off x="5656263" y="4481513"/>
              <a:ext cx="1768475" cy="13287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4897438" y="34290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4897438" y="57023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54">
              <a:extLst>
                <a:ext uri="{FF2B5EF4-FFF2-40B4-BE49-F238E27FC236}">
                  <a16:creationId xmlns:a16="http://schemas.microsoft.com/office/drawing/2014/main" id="{A472A21E-D165-A253-8A82-01CB04730611}"/>
                </a:ext>
              </a:extLst>
            </p:cNvPr>
            <p:cNvSpPr txBox="1">
              <a:spLocks noRot="1" noChangeAspect="1" noMove="1" noResize="1" noEditPoints="1" noAdjustHandles="1" noChangeArrowheads="1" noChangeShapeType="1" noTextEdit="1"/>
            </p:cNvSpPr>
            <p:nvPr/>
          </p:nvSpPr>
          <p:spPr bwMode="auto">
            <a:xfrm>
              <a:off x="3747911" y="3332624"/>
              <a:ext cx="1065548" cy="400110"/>
            </a:xfrm>
            <a:prstGeom prst="rect">
              <a:avLst/>
            </a:prstGeom>
            <a:blipFill>
              <a:blip r:embed="rId2"/>
              <a:stretch>
                <a:fillRect r="-1714" b="-18462"/>
              </a:stretch>
            </a:blipFill>
            <a:ln>
              <a:noFill/>
            </a:ln>
            <a:effectLst/>
          </p:spPr>
          <p:txBody>
            <a:bodyPr/>
            <a:lstStyle/>
            <a:p>
              <a:r>
                <a:rPr lang="en-US">
                  <a:noFill/>
                </a:rPr>
                <a:t> </a:t>
              </a:r>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4981575" y="35941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56">
              <a:extLst>
                <a:ext uri="{FF2B5EF4-FFF2-40B4-BE49-F238E27FC236}">
                  <a16:creationId xmlns:a16="http://schemas.microsoft.com/office/drawing/2014/main" id="{2D5AA83C-EF4B-A443-AAD1-59325145179B}"/>
                </a:ext>
              </a:extLst>
            </p:cNvPr>
            <p:cNvSpPr>
              <a:spLocks noChangeShapeType="1"/>
            </p:cNvSpPr>
            <p:nvPr/>
          </p:nvSpPr>
          <p:spPr bwMode="auto">
            <a:xfrm flipH="1">
              <a:off x="6454775" y="3913188"/>
              <a:ext cx="1793875" cy="14684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57">
              <a:extLst>
                <a:ext uri="{FF2B5EF4-FFF2-40B4-BE49-F238E27FC236}">
                  <a16:creationId xmlns:a16="http://schemas.microsoft.com/office/drawing/2014/main" id="{5D6C4665-8CD8-DE35-5371-533D9DB6B4DB}"/>
                </a:ext>
              </a:extLst>
            </p:cNvPr>
            <p:cNvSpPr>
              <a:spLocks noChangeShapeType="1"/>
            </p:cNvSpPr>
            <p:nvPr/>
          </p:nvSpPr>
          <p:spPr bwMode="auto">
            <a:xfrm rot="720175" flipH="1">
              <a:off x="6015038" y="4230688"/>
              <a:ext cx="1649412" cy="152082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5" name="Line 60">
              <a:extLst>
                <a:ext uri="{FF2B5EF4-FFF2-40B4-BE49-F238E27FC236}">
                  <a16:creationId xmlns:a16="http://schemas.microsoft.com/office/drawing/2014/main" id="{140121EB-EEF6-109C-3CA7-40121678C256}"/>
                </a:ext>
              </a:extLst>
            </p:cNvPr>
            <p:cNvSpPr>
              <a:spLocks noChangeShapeType="1"/>
            </p:cNvSpPr>
            <p:nvPr/>
          </p:nvSpPr>
          <p:spPr bwMode="auto">
            <a:xfrm flipH="1">
              <a:off x="5878513" y="5621338"/>
              <a:ext cx="179387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7288213"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683895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6518275" y="56721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07060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 name="Text Box 65">
              <a:extLst>
                <a:ext uri="{FF2B5EF4-FFF2-40B4-BE49-F238E27FC236}">
                  <a16:creationId xmlns:a16="http://schemas.microsoft.com/office/drawing/2014/main" id="{430BD94F-1823-489B-75EA-89A98602391A}"/>
                </a:ext>
              </a:extLst>
            </p:cNvPr>
            <p:cNvSpPr txBox="1">
              <a:spLocks noRot="1" noChangeAspect="1" noMove="1" noResize="1" noEditPoints="1" noAdjustHandles="1" noChangeArrowheads="1" noChangeShapeType="1" noTextEdit="1"/>
            </p:cNvSpPr>
            <p:nvPr/>
          </p:nvSpPr>
          <p:spPr bwMode="auto">
            <a:xfrm>
              <a:off x="8160943" y="5466228"/>
              <a:ext cx="444352" cy="400110"/>
            </a:xfrm>
            <a:prstGeom prst="rect">
              <a:avLst/>
            </a:prstGeom>
            <a:blipFill>
              <a:blip r:embed="rId3"/>
              <a:stretch>
                <a:fillRect/>
              </a:stretch>
            </a:blipFill>
            <a:ln>
              <a:noFill/>
            </a:ln>
            <a:effectLst/>
          </p:spPr>
          <p:txBody>
            <a:bodyPr/>
            <a:lstStyle/>
            <a:p>
              <a:r>
                <a:rPr lang="en-US">
                  <a:noFill/>
                </a:rPr>
                <a:t> </a:t>
              </a:r>
            </a:p>
          </p:txBody>
        </p:sp>
        <p:cxnSp>
          <p:nvCxnSpPr>
            <p:cNvPr id="8" name="Straight Connector 7">
              <a:extLst>
                <a:ext uri="{FF2B5EF4-FFF2-40B4-BE49-F238E27FC236}">
                  <a16:creationId xmlns:a16="http://schemas.microsoft.com/office/drawing/2014/main" id="{1DFF20B0-1329-960D-4EEF-D4EB2D1D5164}"/>
                </a:ext>
              </a:extLst>
            </p:cNvPr>
            <p:cNvCxnSpPr/>
            <p:nvPr/>
          </p:nvCxnSpPr>
          <p:spPr>
            <a:xfrm flipV="1">
              <a:off x="7312025" y="4684713"/>
              <a:ext cx="0" cy="102552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BDC1F9-23BF-DDFE-BF9B-B13FC5232933}"/>
                </a:ext>
              </a:extLst>
            </p:cNvPr>
            <p:cNvCxnSpPr/>
            <p:nvPr/>
          </p:nvCxnSpPr>
          <p:spPr>
            <a:xfrm flipV="1">
              <a:off x="6862763" y="5010150"/>
              <a:ext cx="0" cy="71437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73E758-3804-A555-7EEA-9892ABCC38D4}"/>
                </a:ext>
              </a:extLst>
            </p:cNvPr>
            <p:cNvCxnSpPr/>
            <p:nvPr/>
          </p:nvCxnSpPr>
          <p:spPr>
            <a:xfrm flipV="1">
              <a:off x="6543675" y="5172075"/>
              <a:ext cx="0" cy="53340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1970B1-3AE6-DC5C-F402-7788871FDC40}"/>
                </a:ext>
              </a:extLst>
            </p:cNvPr>
            <p:cNvCxnSpPr/>
            <p:nvPr/>
          </p:nvCxnSpPr>
          <p:spPr>
            <a:xfrm flipH="1" flipV="1">
              <a:off x="6094413" y="5334000"/>
              <a:ext cx="1587" cy="376238"/>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12AD29D-AE8A-019A-DAE4-B9B14BE7F954}"/>
                </a:ext>
              </a:extLst>
            </p:cNvPr>
            <p:cNvSpPr/>
            <p:nvPr/>
          </p:nvSpPr>
          <p:spPr>
            <a:xfrm>
              <a:off x="6062663" y="52657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a:extLst>
                <a:ext uri="{FF2B5EF4-FFF2-40B4-BE49-F238E27FC236}">
                  <a16:creationId xmlns:a16="http://schemas.microsoft.com/office/drawing/2014/main" id="{E760E1F4-1EF6-6A51-03AD-7C5BEA524343}"/>
                </a:ext>
              </a:extLst>
            </p:cNvPr>
            <p:cNvSpPr/>
            <p:nvPr/>
          </p:nvSpPr>
          <p:spPr>
            <a:xfrm>
              <a:off x="6513513" y="5111750"/>
              <a:ext cx="57150" cy="44450"/>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a:extLst>
                <a:ext uri="{FF2B5EF4-FFF2-40B4-BE49-F238E27FC236}">
                  <a16:creationId xmlns:a16="http://schemas.microsoft.com/office/drawing/2014/main" id="{D69DFB05-539B-F49B-9161-5271FF53099B}"/>
                </a:ext>
              </a:extLst>
            </p:cNvPr>
            <p:cNvSpPr/>
            <p:nvPr/>
          </p:nvSpPr>
          <p:spPr>
            <a:xfrm>
              <a:off x="6840538" y="49355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7283450" y="46418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 name="Content Placeholder 6">
            <a:extLst>
              <a:ext uri="{FF2B5EF4-FFF2-40B4-BE49-F238E27FC236}">
                <a16:creationId xmlns:a16="http://schemas.microsoft.com/office/drawing/2014/main" id="{1701782A-D9CE-EB12-D166-506002BC4064}"/>
              </a:ext>
            </a:extLst>
          </p:cNvPr>
          <p:cNvSpPr>
            <a:spLocks noGrp="1"/>
          </p:cNvSpPr>
          <p:nvPr>
            <p:ph idx="1"/>
          </p:nvPr>
        </p:nvSpPr>
        <p:spPr>
          <a:xfrm>
            <a:off x="609600" y="1535381"/>
            <a:ext cx="10972800" cy="4921064"/>
          </a:xfrm>
        </p:spPr>
        <p:txBody>
          <a:bodyPr>
            <a:normAutofit/>
          </a:bodyPr>
          <a:lstStyle/>
          <a:p>
            <a:pPr marL="0" indent="0">
              <a:buNone/>
            </a:pPr>
            <a:r>
              <a:rPr lang="en-US" sz="2400" dirty="0"/>
              <a:t>Gradient descent is a </a:t>
            </a:r>
            <a:r>
              <a:rPr lang="en-US" sz="2400" dirty="0">
                <a:solidFill>
                  <a:srgbClr val="C00000"/>
                </a:solidFill>
              </a:rPr>
              <a:t>greedy</a:t>
            </a:r>
            <a:r>
              <a:rPr lang="en-US" sz="2400" dirty="0"/>
              <a:t> iterative optimization algorithm that is used to </a:t>
            </a:r>
            <a:r>
              <a:rPr lang="en-US" sz="2400" dirty="0">
                <a:solidFill>
                  <a:srgbClr val="C00000"/>
                </a:solidFill>
              </a:rPr>
              <a:t>approximate</a:t>
            </a:r>
            <a:r>
              <a:rPr lang="en-US" sz="2400" dirty="0"/>
              <a:t> the </a:t>
            </a:r>
            <a:r>
              <a:rPr lang="en-US" sz="2400" dirty="0">
                <a:solidFill>
                  <a:srgbClr val="C00000"/>
                </a:solidFill>
              </a:rPr>
              <a:t>optimized weights </a:t>
            </a:r>
            <a:r>
              <a:rPr lang="en-US" sz="2400" dirty="0"/>
              <a:t>which </a:t>
            </a:r>
            <a:r>
              <a:rPr lang="en-US" sz="2400" dirty="0">
                <a:solidFill>
                  <a:srgbClr val="C00000"/>
                </a:solidFill>
              </a:rPr>
              <a:t>minimize the loss function</a:t>
            </a:r>
            <a:r>
              <a:rPr lang="en-US" sz="2400" dirty="0"/>
              <a:t>. </a:t>
            </a:r>
          </a:p>
          <a:p>
            <a:pPr marL="0" indent="0">
              <a:buNone/>
            </a:pPr>
            <a:r>
              <a:rPr lang="en-US" sz="2400" dirty="0"/>
              <a:t>The goal is then to minimize the error by iteratively moving </a:t>
            </a:r>
            <a:r>
              <a:rPr lang="en-US" sz="2400" dirty="0">
                <a:solidFill>
                  <a:srgbClr val="C00000"/>
                </a:solidFill>
              </a:rPr>
              <a:t>downwards</a:t>
            </a:r>
            <a:r>
              <a:rPr lang="en-US" sz="2400" dirty="0"/>
              <a:t> using a step size (Learning Rate).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2ACF5C-F4C4-2B9C-822C-00D0F6EE964C}"/>
                  </a:ext>
                </a:extLst>
              </p:cNvPr>
              <p:cNvSpPr txBox="1"/>
              <p:nvPr/>
            </p:nvSpPr>
            <p:spPr>
              <a:xfrm>
                <a:off x="389411" y="4572259"/>
                <a:ext cx="6096000" cy="855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r>
                        <a:rPr lang="en-US" sz="2400" b="0" i="1" smtClean="0">
                          <a:latin typeface="Cambria Math" panose="02040503050406030204" pitchFamily="18" charset="0"/>
                        </a:rPr>
                        <m:t>−</m:t>
                      </m:r>
                      <m:r>
                        <a:rPr lang="en-US" sz="2400" b="0" i="1" smtClean="0">
                          <a:latin typeface="Cambria Math" panose="02040503050406030204" pitchFamily="18" charset="0"/>
                        </a:rPr>
                        <m:t>𝐿𝑒𝑎𝑟𝑛𝑖𝑛𝑔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sSub>
                        </m:den>
                      </m:f>
                    </m:oMath>
                  </m:oMathPara>
                </a14:m>
                <a:endParaRPr lang="en-US" sz="2400" dirty="0"/>
              </a:p>
            </p:txBody>
          </p:sp>
        </mc:Choice>
        <mc:Fallback xmlns="">
          <p:sp>
            <p:nvSpPr>
              <p:cNvPr id="4" name="TextBox 3">
                <a:extLst>
                  <a:ext uri="{FF2B5EF4-FFF2-40B4-BE49-F238E27FC236}">
                    <a16:creationId xmlns:a16="http://schemas.microsoft.com/office/drawing/2014/main" id="{BB2ACF5C-F4C4-2B9C-822C-00D0F6EE964C}"/>
                  </a:ext>
                </a:extLst>
              </p:cNvPr>
              <p:cNvSpPr txBox="1">
                <a:spLocks noRot="1" noChangeAspect="1" noMove="1" noResize="1" noEditPoints="1" noAdjustHandles="1" noChangeArrowheads="1" noChangeShapeType="1" noTextEdit="1"/>
              </p:cNvSpPr>
              <p:nvPr/>
            </p:nvSpPr>
            <p:spPr>
              <a:xfrm>
                <a:off x="389411" y="4572259"/>
                <a:ext cx="6096000" cy="85504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104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BC44-96F7-9454-5B96-09DEC57C7A86}"/>
              </a:ext>
            </a:extLst>
          </p:cNvPr>
          <p:cNvSpPr>
            <a:spLocks noGrp="1"/>
          </p:cNvSpPr>
          <p:nvPr>
            <p:ph type="title"/>
          </p:nvPr>
        </p:nvSpPr>
        <p:spPr/>
        <p:txBody>
          <a:bodyPr/>
          <a:lstStyle/>
          <a:p>
            <a:r>
              <a:rPr lang="en-US" dirty="0"/>
              <a:t>Learning Rate</a:t>
            </a:r>
          </a:p>
        </p:txBody>
      </p:sp>
      <p:sp>
        <p:nvSpPr>
          <p:cNvPr id="4" name="TextBox 3">
            <a:extLst>
              <a:ext uri="{FF2B5EF4-FFF2-40B4-BE49-F238E27FC236}">
                <a16:creationId xmlns:a16="http://schemas.microsoft.com/office/drawing/2014/main" id="{FBE9FD0D-BE9B-5570-1622-04E7DEAAEAC1}"/>
              </a:ext>
            </a:extLst>
          </p:cNvPr>
          <p:cNvSpPr txBox="1"/>
          <p:nvPr/>
        </p:nvSpPr>
        <p:spPr>
          <a:xfrm>
            <a:off x="544530" y="1181381"/>
            <a:ext cx="11647470" cy="2308324"/>
          </a:xfrm>
          <a:prstGeom prst="rect">
            <a:avLst/>
          </a:prstGeom>
          <a:noFill/>
        </p:spPr>
        <p:txBody>
          <a:bodyPr wrap="square">
            <a:spAutoFit/>
          </a:bodyPr>
          <a:lstStyle/>
          <a:p>
            <a:pPr marL="0" indent="0">
              <a:buNone/>
            </a:pPr>
            <a:r>
              <a:rPr lang="en-US" sz="2400" b="1" dirty="0"/>
              <a:t>Learning rate </a:t>
            </a:r>
            <a:r>
              <a:rPr lang="en-US" sz="2400" dirty="0"/>
              <a:t>is a hyperparameter that determines how big a </a:t>
            </a:r>
            <a:r>
              <a:rPr lang="en-US" sz="2400" dirty="0">
                <a:solidFill>
                  <a:srgbClr val="C00000"/>
                </a:solidFill>
              </a:rPr>
              <a:t>step</a:t>
            </a:r>
            <a:r>
              <a:rPr lang="en-US" sz="2400" dirty="0"/>
              <a:t> is taken. </a:t>
            </a:r>
          </a:p>
          <a:p>
            <a:pPr marL="342900" indent="-342900">
              <a:buFont typeface="Arial" panose="020B0604020202020204" pitchFamily="34" charset="0"/>
              <a:buChar char="•"/>
            </a:pPr>
            <a:r>
              <a:rPr lang="en-US" sz="2400" dirty="0"/>
              <a:t>A too </a:t>
            </a:r>
            <a:r>
              <a:rPr lang="en-US" sz="2400" dirty="0">
                <a:solidFill>
                  <a:srgbClr val="C00000"/>
                </a:solidFill>
              </a:rPr>
              <a:t>high</a:t>
            </a:r>
            <a:r>
              <a:rPr lang="en-US" sz="2400" dirty="0"/>
              <a:t> learning rate will make the learning </a:t>
            </a:r>
            <a:r>
              <a:rPr lang="en-US" sz="2400" dirty="0">
                <a:solidFill>
                  <a:srgbClr val="C00000"/>
                </a:solidFill>
              </a:rPr>
              <a:t>jump</a:t>
            </a:r>
            <a:r>
              <a:rPr lang="en-US" sz="2400" dirty="0"/>
              <a:t> over minima </a:t>
            </a:r>
          </a:p>
          <a:p>
            <a:pPr marL="342900" indent="-342900">
              <a:buFont typeface="Arial" panose="020B0604020202020204" pitchFamily="34" charset="0"/>
              <a:buChar char="•"/>
            </a:pPr>
            <a:r>
              <a:rPr lang="en-US" sz="2400" dirty="0"/>
              <a:t>A too </a:t>
            </a:r>
            <a:r>
              <a:rPr lang="en-US" sz="2400" dirty="0">
                <a:solidFill>
                  <a:srgbClr val="C00000"/>
                </a:solidFill>
              </a:rPr>
              <a:t>low</a:t>
            </a:r>
            <a:r>
              <a:rPr lang="en-US" sz="2400" dirty="0"/>
              <a:t> learning rate will either take </a:t>
            </a:r>
            <a:r>
              <a:rPr lang="en-US" sz="2400" dirty="0">
                <a:solidFill>
                  <a:srgbClr val="C00000"/>
                </a:solidFill>
              </a:rPr>
              <a:t>too long </a:t>
            </a:r>
            <a:r>
              <a:rPr lang="en-US" sz="2400" dirty="0"/>
              <a:t>to converge or get stuck in a local minimum</a:t>
            </a:r>
          </a:p>
          <a:p>
            <a:pPr marL="342900" indent="-342900">
              <a:buFont typeface="Arial" panose="020B0604020202020204" pitchFamily="34" charset="0"/>
              <a:buChar char="•"/>
            </a:pPr>
            <a:r>
              <a:rPr lang="en-US" sz="2400" dirty="0"/>
              <a:t>Usually, </a:t>
            </a:r>
            <a:r>
              <a:rPr lang="en-US" sz="2400" dirty="0">
                <a:solidFill>
                  <a:srgbClr val="C00000"/>
                </a:solidFill>
              </a:rPr>
              <a:t>optimal</a:t>
            </a:r>
            <a:r>
              <a:rPr lang="en-US" sz="2400" dirty="0"/>
              <a:t> learning rate should be somewhere </a:t>
            </a:r>
            <a:r>
              <a:rPr lang="en-US" sz="2400" dirty="0">
                <a:solidFill>
                  <a:srgbClr val="C00000"/>
                </a:solidFill>
              </a:rPr>
              <a:t>between 0.001 and 0.01 </a:t>
            </a:r>
            <a:r>
              <a:rPr lang="en-US" sz="2400" dirty="0"/>
              <a:t>depends on optimization method</a:t>
            </a:r>
          </a:p>
        </p:txBody>
      </p:sp>
      <p:pic>
        <p:nvPicPr>
          <p:cNvPr id="7" name="Content Placeholder 6" descr="A graph of a function&#10;&#10;Description automatically generated">
            <a:extLst>
              <a:ext uri="{FF2B5EF4-FFF2-40B4-BE49-F238E27FC236}">
                <a16:creationId xmlns:a16="http://schemas.microsoft.com/office/drawing/2014/main" id="{47BEE420-6210-4AE4-1CAF-AC1A7CE35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13" y="3827008"/>
            <a:ext cx="6530020" cy="2532696"/>
          </a:xfrm>
        </p:spPr>
      </p:pic>
      <p:pic>
        <p:nvPicPr>
          <p:cNvPr id="5" name="Picture 4" descr="A graph of a graph&#10;&#10;Description automatically generated">
            <a:extLst>
              <a:ext uri="{FF2B5EF4-FFF2-40B4-BE49-F238E27FC236}">
                <a16:creationId xmlns:a16="http://schemas.microsoft.com/office/drawing/2014/main" id="{757E829B-0670-A7AC-EB98-18903BF6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133" y="3701427"/>
            <a:ext cx="5413372" cy="2783857"/>
          </a:xfrm>
          <a:prstGeom prst="rect">
            <a:avLst/>
          </a:prstGeom>
        </p:spPr>
      </p:pic>
      <p:pic>
        <p:nvPicPr>
          <p:cNvPr id="6" name="Picture 5">
            <a:extLst>
              <a:ext uri="{FF2B5EF4-FFF2-40B4-BE49-F238E27FC236}">
                <a16:creationId xmlns:a16="http://schemas.microsoft.com/office/drawing/2014/main" id="{BEBDFBF1-F2F8-2ECC-116C-8585C52D1EA3}"/>
              </a:ext>
            </a:extLst>
          </p:cNvPr>
          <p:cNvPicPr>
            <a:picLocks noChangeAspect="1"/>
          </p:cNvPicPr>
          <p:nvPr/>
        </p:nvPicPr>
        <p:blipFill>
          <a:blip r:embed="rId4"/>
          <a:stretch>
            <a:fillRect/>
          </a:stretch>
        </p:blipFill>
        <p:spPr>
          <a:xfrm>
            <a:off x="4106238" y="3141806"/>
            <a:ext cx="3979524" cy="559621"/>
          </a:xfrm>
          <a:prstGeom prst="rect">
            <a:avLst/>
          </a:prstGeom>
        </p:spPr>
      </p:pic>
    </p:spTree>
    <p:extLst>
      <p:ext uri="{BB962C8B-B14F-4D97-AF65-F5344CB8AC3E}">
        <p14:creationId xmlns:p14="http://schemas.microsoft.com/office/powerpoint/2010/main" val="231405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756376" y="4080038"/>
                <a:ext cx="11026351" cy="2238986"/>
              </a:xfrm>
            </p:spPr>
            <p:txBody>
              <a:bodyPr>
                <a:normAutofit fontScale="92500" lnSpcReduction="20000"/>
              </a:bodyPr>
              <a:lstStyle/>
              <a:p>
                <a:pPr marL="0" indent="0">
                  <a:buNone/>
                </a:pPr>
                <a:r>
                  <a:rPr lang="en-US" dirty="0">
                    <a:solidFill>
                      <a:schemeClr val="tx1"/>
                    </a:solidFill>
                  </a:rPr>
                  <a:t>Consider </a:t>
                </a:r>
                <a:r>
                  <a:rPr lang="en-US" b="1" dirty="0">
                    <a:solidFill>
                      <a:schemeClr val="tx1"/>
                    </a:solidFill>
                  </a:rPr>
                  <a:t>training data</a:t>
                </a:r>
                <a:r>
                  <a:rPr lang="en-US" dirty="0">
                    <a:solidFill>
                      <a:schemeClr val="tx1"/>
                    </a:solidFill>
                  </a:rPr>
                  <a:t> </a:t>
                </a:r>
                <a:r>
                  <a:rPr lang="en-US" dirty="0"/>
                  <a:t>with features</a:t>
                </a:r>
                <a:r>
                  <a:rPr lang="en-US" dirty="0">
                    <a:solidFill>
                      <a:schemeClr val="tx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and real output of </a:t>
                </a:r>
                <a:r>
                  <a:rPr lang="en-US" dirty="0">
                    <a:solidFill>
                      <a:srgbClr val="00B050"/>
                    </a:solidFill>
                  </a:rPr>
                  <a:t>Y=0</a:t>
                </a:r>
                <a:r>
                  <a:rPr lang="en-US" dirty="0"/>
                  <a:t>.</a:t>
                </a:r>
              </a:p>
              <a:p>
                <a:pPr marL="0" indent="0">
                  <a:buNone/>
                </a:pPr>
                <a:endParaRPr lang="en-US" dirty="0"/>
              </a:p>
              <a:p>
                <a:pPr marL="0" indent="0">
                  <a:buNone/>
                </a:pPr>
                <a:r>
                  <a:rPr lang="en-US" dirty="0"/>
                  <a:t>Then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Sigmoid</m:t>
                    </m:r>
                    <m:d>
                      <m:dPr>
                        <m:ctrlPr>
                          <a:rPr lang="en-US" b="0" i="1" smtClean="0">
                            <a:latin typeface="Cambria Math" panose="02040503050406030204" pitchFamily="18" charset="0"/>
                          </a:rPr>
                        </m:ctrlPr>
                      </m:dPr>
                      <m:e>
                        <m:r>
                          <a:rPr lang="en-US" b="0" i="0" smtClean="0">
                            <a:latin typeface="Cambria Math" panose="02040503050406030204" pitchFamily="18" charset="0"/>
                          </a:rPr>
                          <m:t>0∗1+0∗0+0</m:t>
                        </m:r>
                      </m:e>
                    </m:d>
                    <m:r>
                      <a:rPr lang="en-US">
                        <a:latin typeface="Cambria Math" panose="02040503050406030204" pitchFamily="18" charset="0"/>
                      </a:rPr>
                      <m:t>=</m:t>
                    </m:r>
                    <m:r>
                      <m:rPr>
                        <m:sty m:val="p"/>
                      </m:rPr>
                      <a:rPr lang="en-US" b="0" i="0" smtClean="0">
                        <a:latin typeface="Cambria Math" panose="02040503050406030204" pitchFamily="18" charset="0"/>
                      </a:rPr>
                      <m:t>S</m:t>
                    </m:r>
                    <m:r>
                      <m:rPr>
                        <m:sty m:val="p"/>
                      </m:rPr>
                      <a:rPr lang="en-US">
                        <a:latin typeface="Cambria Math" panose="02040503050406030204" pitchFamily="18" charset="0"/>
                      </a:rPr>
                      <m:t>igmoid</m:t>
                    </m:r>
                    <m:d>
                      <m:dPr>
                        <m:ctrlPr>
                          <a:rPr lang="en-US" i="1">
                            <a:latin typeface="Cambria Math" panose="02040503050406030204" pitchFamily="18" charset="0"/>
                          </a:rPr>
                        </m:ctrlPr>
                      </m:dPr>
                      <m:e>
                        <m:r>
                          <a:rPr lang="en-US">
                            <a:latin typeface="Cambria Math" panose="02040503050406030204" pitchFamily="18" charset="0"/>
                          </a:rPr>
                          <m:t>0</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b="0" dirty="0"/>
              </a:p>
              <a:p>
                <a:pPr marL="0" indent="0">
                  <a:buNone/>
                </a:pPr>
                <a:r>
                  <a:rPr lang="en-US" i="1" dirty="0">
                    <a:latin typeface="Cambria Math" panose="02040503050406030204" pitchFamily="18" charset="0"/>
                  </a:rPr>
                  <a:t>                E=</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b="0" i="1" smtClean="0">
                        <a:solidFill>
                          <a:srgbClr val="00B050"/>
                        </a:solidFill>
                        <a:latin typeface="Cambria Math" panose="02040503050406030204" pitchFamily="18" charset="0"/>
                      </a:rPr>
                      <m:t>0</m:t>
                    </m:r>
                    <m:r>
                      <a:rPr lang="en-US" i="1">
                        <a:latin typeface="Cambria Math" panose="02040503050406030204" pitchFamily="18" charset="0"/>
                      </a:rPr>
                      <m:t>−</m:t>
                    </m:r>
                    <m:r>
                      <a:rPr lang="en-US" b="0" i="1" smtClean="0">
                        <a:solidFill>
                          <a:srgbClr val="C00000"/>
                        </a:solidFill>
                        <a:latin typeface="Cambria Math" panose="02040503050406030204" pitchFamily="18" charset="0"/>
                      </a:rPr>
                      <m:t>0.5</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=0.125</m:t>
                    </m:r>
                  </m:oMath>
                </a14:m>
                <a:endParaRPr lang="en-US" b="0" dirty="0"/>
              </a:p>
              <a:p>
                <a:pPr marL="0" indent="0">
                  <a:buNone/>
                </a:pPr>
                <a:r>
                  <a:rPr lang="en-US" dirty="0"/>
                  <a:t>To reduce the error, we need to find W</a:t>
                </a:r>
                <a:r>
                  <a:rPr lang="en-US" sz="1900" dirty="0"/>
                  <a:t>1</a:t>
                </a:r>
                <a:r>
                  <a:rPr lang="en-US" dirty="0"/>
                  <a:t>,W</a:t>
                </a:r>
                <a:r>
                  <a:rPr lang="en-US" sz="1700" dirty="0"/>
                  <a:t>2</a:t>
                </a:r>
                <a:r>
                  <a:rPr lang="en-US" dirty="0"/>
                  <a:t>, and b which minimize error</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756376" y="4080038"/>
                <a:ext cx="11026351" cy="2238986"/>
              </a:xfrm>
              <a:blipFill>
                <a:blip r:embed="rId2"/>
                <a:stretch>
                  <a:fillRect l="-995" t="-6793" b="-1630"/>
                </a:stretch>
              </a:blipFill>
            </p:spPr>
            <p:txBody>
              <a:bodyPr/>
              <a:lstStyle/>
              <a:p>
                <a:r>
                  <a:rPr lang="en-US">
                    <a:noFill/>
                  </a:rPr>
                  <a:t> </a:t>
                </a:r>
              </a:p>
            </p:txBody>
          </p:sp>
        </mc:Fallback>
      </mc:AlternateContent>
      <p:sp>
        <p:nvSpPr>
          <p:cNvPr id="4" name="Oval 3"/>
          <p:cNvSpPr/>
          <p:nvPr/>
        </p:nvSpPr>
        <p:spPr>
          <a:xfrm>
            <a:off x="3610303" y="229507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2144111" y="213525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167759" y="283682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4" idx="0"/>
          </p:cNvCxnSpPr>
          <p:nvPr/>
        </p:nvCxnSpPr>
        <p:spPr>
          <a:xfrm>
            <a:off x="4067503" y="193819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61577" y="1587230"/>
            <a:ext cx="704297" cy="369332"/>
          </a:xfrm>
          <a:prstGeom prst="rect">
            <a:avLst/>
          </a:prstGeom>
          <a:noFill/>
        </p:spPr>
        <p:txBody>
          <a:bodyPr wrap="square" rtlCol="0">
            <a:spAutoFit/>
          </a:bodyPr>
          <a:lstStyle/>
          <a:p>
            <a:r>
              <a:rPr lang="en-US" dirty="0"/>
              <a:t>b=0</a:t>
            </a:r>
          </a:p>
        </p:txBody>
      </p:sp>
      <mc:AlternateContent xmlns:mc="http://schemas.openxmlformats.org/markup-compatibility/2006" xmlns:a14="http://schemas.microsoft.com/office/drawing/2010/main">
        <mc:Choice Requires="a14">
          <p:sp>
            <p:nvSpPr>
              <p:cNvPr id="9" name="TextBox 8"/>
              <p:cNvSpPr txBox="1"/>
              <p:nvPr/>
            </p:nvSpPr>
            <p:spPr>
              <a:xfrm>
                <a:off x="2365347" y="1923958"/>
                <a:ext cx="729430"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r>
                  <a:rPr lang="en-US" dirty="0"/>
                  <a:t>=0</a:t>
                </a:r>
              </a:p>
            </p:txBody>
          </p:sp>
        </mc:Choice>
        <mc:Fallback xmlns="">
          <p:sp>
            <p:nvSpPr>
              <p:cNvPr id="9" name="TextBox 8"/>
              <p:cNvSpPr txBox="1">
                <a:spLocks noRot="1" noChangeAspect="1" noMove="1" noResize="1" noEditPoints="1" noAdjustHandles="1" noChangeArrowheads="1" noChangeShapeType="1" noTextEdit="1"/>
              </p:cNvSpPr>
              <p:nvPr/>
            </p:nvSpPr>
            <p:spPr>
              <a:xfrm>
                <a:off x="2365347" y="1923958"/>
                <a:ext cx="729430" cy="369332"/>
              </a:xfrm>
              <a:prstGeom prst="rect">
                <a:avLst/>
              </a:prstGeom>
              <a:blipFill>
                <a:blip r:embed="rId3"/>
                <a:stretch>
                  <a:fillRect t="-10000" r="-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299621" y="189625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p:cNvSpPr txBox="1">
                <a:spLocks noRot="1" noChangeAspect="1" noMove="1" noResize="1" noEditPoints="1" noAdjustHandles="1" noChangeArrowheads="1" noChangeShapeType="1" noTextEdit="1"/>
              </p:cNvSpPr>
              <p:nvPr/>
            </p:nvSpPr>
            <p:spPr>
              <a:xfrm>
                <a:off x="1299621" y="1896258"/>
                <a:ext cx="706155" cy="369332"/>
              </a:xfrm>
              <a:prstGeom prst="rect">
                <a:avLst/>
              </a:prstGeom>
              <a:blipFill>
                <a:blip r:embed="rId4"/>
                <a:stretch>
                  <a:fillRect t="-8197" r="-68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03054" y="3159688"/>
                <a:ext cx="734753"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r>
                  <a:rPr lang="en-US" dirty="0"/>
                  <a:t>=0</a:t>
                </a:r>
              </a:p>
            </p:txBody>
          </p:sp>
        </mc:Choice>
        <mc:Fallback xmlns="">
          <p:sp>
            <p:nvSpPr>
              <p:cNvPr id="11" name="TextBox 10"/>
              <p:cNvSpPr txBox="1">
                <a:spLocks noRot="1" noChangeAspect="1" noMove="1" noResize="1" noEditPoints="1" noAdjustHandles="1" noChangeArrowheads="1" noChangeShapeType="1" noTextEdit="1"/>
              </p:cNvSpPr>
              <p:nvPr/>
            </p:nvSpPr>
            <p:spPr>
              <a:xfrm>
                <a:off x="2503054" y="3159688"/>
                <a:ext cx="734753" cy="369332"/>
              </a:xfrm>
              <a:prstGeom prst="rect">
                <a:avLst/>
              </a:prstGeom>
              <a:blipFill>
                <a:blip r:embed="rId5"/>
                <a:stretch>
                  <a:fillRect t="-8197" r="-66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84524" y="314531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184524" y="3145313"/>
                <a:ext cx="924677" cy="369332"/>
              </a:xfrm>
              <a:prstGeom prst="rect">
                <a:avLst/>
              </a:prstGeom>
              <a:blipFill>
                <a:blip r:embed="rId6"/>
                <a:stretch>
                  <a:fillRect/>
                </a:stretch>
              </a:blipFill>
            </p:spPr>
            <p:txBody>
              <a:bodyPr/>
              <a:lstStyle/>
              <a:p>
                <a:r>
                  <a:rPr lang="en-US">
                    <a:noFill/>
                  </a:rPr>
                  <a:t> </a:t>
                </a:r>
              </a:p>
            </p:txBody>
          </p:sp>
        </mc:Fallback>
      </mc:AlternateContent>
      <p:sp>
        <p:nvSpPr>
          <p:cNvPr id="13" name="TextBox 12"/>
          <p:cNvSpPr txBox="1"/>
          <p:nvPr/>
        </p:nvSpPr>
        <p:spPr>
          <a:xfrm>
            <a:off x="3891934" y="235177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p:cNvSpPr txBox="1"/>
              <p:nvPr/>
            </p:nvSpPr>
            <p:spPr>
              <a:xfrm>
                <a:off x="4773415" y="2192128"/>
                <a:ext cx="2478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 0</a:t>
                </a:r>
              </a:p>
            </p:txBody>
          </p:sp>
        </mc:Choice>
        <mc:Fallback xmlns="">
          <p:sp>
            <p:nvSpPr>
              <p:cNvPr id="14" name="TextBox 13"/>
              <p:cNvSpPr txBox="1">
                <a:spLocks noRot="1" noChangeAspect="1" noMove="1" noResize="1" noEditPoints="1" noAdjustHandles="1" noChangeArrowheads="1" noChangeShapeType="1" noTextEdit="1"/>
              </p:cNvSpPr>
              <p:nvPr/>
            </p:nvSpPr>
            <p:spPr>
              <a:xfrm>
                <a:off x="4773415" y="2192128"/>
                <a:ext cx="2478692" cy="369332"/>
              </a:xfrm>
              <a:prstGeom prst="rect">
                <a:avLst/>
              </a:prstGeom>
              <a:blipFill>
                <a:blip r:embed="rId7"/>
                <a:stretch>
                  <a:fillRect t="-10000" r="-1229" b="-26667"/>
                </a:stretch>
              </a:blipFill>
            </p:spPr>
            <p:txBody>
              <a:bodyPr/>
              <a:lstStyle/>
              <a:p>
                <a:r>
                  <a:rPr lang="en-US">
                    <a:noFill/>
                  </a:rPr>
                  <a:t> </a:t>
                </a:r>
              </a:p>
            </p:txBody>
          </p:sp>
        </mc:Fallback>
      </mc:AlternateContent>
      <p:cxnSp>
        <p:nvCxnSpPr>
          <p:cNvPr id="15" name="Straight Arrow Connector 14"/>
          <p:cNvCxnSpPr/>
          <p:nvPr/>
        </p:nvCxnSpPr>
        <p:spPr>
          <a:xfrm>
            <a:off x="4335516" y="262442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874875" y="226325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6" idx="6"/>
          </p:cNvCxnSpPr>
          <p:nvPr/>
        </p:nvCxnSpPr>
        <p:spPr>
          <a:xfrm>
            <a:off x="8789275" y="2645564"/>
            <a:ext cx="1127236" cy="3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5081" y="2960647"/>
            <a:ext cx="1840760" cy="369332"/>
          </a:xfrm>
          <a:prstGeom prst="rect">
            <a:avLst/>
          </a:prstGeom>
          <a:noFill/>
        </p:spPr>
        <p:txBody>
          <a:bodyPr wrap="none" rtlCol="0">
            <a:spAutoFit/>
          </a:bodyPr>
          <a:lstStyle/>
          <a:p>
            <a:r>
              <a:rPr lang="en-US" dirty="0"/>
              <a:t>Activation function</a:t>
            </a:r>
          </a:p>
        </p:txBody>
      </p:sp>
      <p:sp>
        <p:nvSpPr>
          <p:cNvPr id="19" name="Rectangle 18"/>
          <p:cNvSpPr/>
          <p:nvPr/>
        </p:nvSpPr>
        <p:spPr>
          <a:xfrm>
            <a:off x="3296365" y="202477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841307" y="2459491"/>
            <a:ext cx="848309" cy="338554"/>
          </a:xfrm>
          <a:prstGeom prst="rect">
            <a:avLst/>
          </a:prstGeom>
          <a:noFill/>
        </p:spPr>
        <p:txBody>
          <a:bodyPr wrap="none" rtlCol="0">
            <a:spAutoFit/>
          </a:bodyPr>
          <a:lstStyle/>
          <a:p>
            <a:r>
              <a:rPr lang="en-US" sz="1600" dirty="0"/>
              <a:t>Sigmoid</a:t>
            </a:r>
          </a:p>
        </p:txBody>
      </p:sp>
      <p:sp>
        <p:nvSpPr>
          <p:cNvPr id="25" name="TextBox 24"/>
          <p:cNvSpPr txBox="1"/>
          <p:nvPr/>
        </p:nvSpPr>
        <p:spPr>
          <a:xfrm>
            <a:off x="9916511" y="2467492"/>
            <a:ext cx="1866217" cy="369332"/>
          </a:xfrm>
          <a:prstGeom prst="rect">
            <a:avLst/>
          </a:prstGeom>
          <a:noFill/>
        </p:spPr>
        <p:txBody>
          <a:bodyPr wrap="none" rtlCol="0">
            <a:spAutoFit/>
          </a:bodyPr>
          <a:lstStyle/>
          <a:p>
            <a:r>
              <a:rPr lang="en-US" dirty="0"/>
              <a:t>O=Sigmoid(0)=</a:t>
            </a:r>
            <a:r>
              <a:rPr lang="en-US" dirty="0">
                <a:solidFill>
                  <a:srgbClr val="C00000"/>
                </a:solidFill>
              </a:rPr>
              <a:t>0.5</a:t>
            </a:r>
          </a:p>
        </p:txBody>
      </p:sp>
    </p:spTree>
    <p:extLst>
      <p:ext uri="{BB962C8B-B14F-4D97-AF65-F5344CB8AC3E}">
        <p14:creationId xmlns:p14="http://schemas.microsoft.com/office/powerpoint/2010/main" val="391313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8471-9E06-BACF-AFF8-209948BE4C53}"/>
              </a:ext>
            </a:extLst>
          </p:cNvPr>
          <p:cNvSpPr>
            <a:spLocks noGrp="1"/>
          </p:cNvSpPr>
          <p:nvPr>
            <p:ph type="title"/>
          </p:nvPr>
        </p:nvSpPr>
        <p:spPr/>
        <p:txBody>
          <a:bodyPr/>
          <a:lstStyle/>
          <a:p>
            <a:r>
              <a:rPr lang="en-US" sz="4400" dirty="0"/>
              <a:t>Update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42BD3-B429-E3FC-5038-7DE63D4ED2F6}"/>
                  </a:ext>
                </a:extLst>
              </p:cNvPr>
              <p:cNvSpPr>
                <a:spLocks noGrp="1"/>
              </p:cNvSpPr>
              <p:nvPr>
                <p:ph idx="1"/>
              </p:nvPr>
            </p:nvSpPr>
            <p:spPr>
              <a:xfrm>
                <a:off x="573952" y="1203159"/>
                <a:ext cx="4880917" cy="5292234"/>
              </a:xfrm>
            </p:spPr>
            <p:txBody>
              <a:bodyPr>
                <a:normAutofit fontScale="85000" lnSpcReduction="20000"/>
              </a:bodyPr>
              <a:lstStyle/>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r>
                  <a:rPr lang="en-US" dirty="0" err="1"/>
                  <a:t>Learning_Rate</a:t>
                </a:r>
                <a:r>
                  <a:rPr lang="en-US" dirty="0"/>
                  <a:t>* </a:t>
                </a:r>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a:latin typeface="Cambria Math" panose="02040503050406030204" pitchFamily="18" charset="0"/>
                          </a:rPr>
                          <m:t>𝐸</m:t>
                        </m:r>
                      </m:num>
                      <m:den>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b="0" i="1" smtClean="0">
                                <a:latin typeface="Cambria Math" panose="02040503050406030204" pitchFamily="18" charset="0"/>
                              </a:rPr>
                              <m:t>𝑖</m:t>
                            </m:r>
                          </m:sub>
                        </m:sSub>
                      </m:den>
                    </m:f>
                  </m:oMath>
                </a14:m>
                <a:endParaRPr lang="en-US" dirty="0"/>
              </a:p>
              <a:p>
                <a:pPr marL="0" indent="0">
                  <a:buNone/>
                </a:pPr>
                <a:r>
                  <a:rPr lang="en-US" dirty="0"/>
                  <a:t>The </a:t>
                </a:r>
                <a:r>
                  <a:rPr lang="en-US" b="1" dirty="0"/>
                  <a:t>chain rule</a:t>
                </a:r>
                <a:r>
                  <a:rPr lang="en-US" dirty="0"/>
                  <a:t> is a formula that expresses the derivative as :</a:t>
                </a:r>
              </a:p>
              <a:p>
                <a:pPr marL="0" indent="0">
                  <a:buNone/>
                </a:pPr>
                <a:r>
                  <a:rPr lang="en-US" dirty="0"/>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𝑧</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𝑑𝑧</m:t>
                        </m:r>
                      </m:num>
                      <m:den>
                        <m:r>
                          <a:rPr lang="en-US" b="0" i="1" smtClean="0">
                            <a:solidFill>
                              <a:schemeClr val="tx1"/>
                            </a:solidFill>
                            <a:latin typeface="Cambria Math" panose="02040503050406030204" pitchFamily="18" charset="0"/>
                          </a:rPr>
                          <m:t>𝑑𝑦</m:t>
                        </m:r>
                      </m:den>
                    </m:f>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𝑑𝑥</m:t>
                        </m:r>
                      </m:den>
                    </m:f>
                  </m:oMath>
                </a14:m>
                <a:endParaRPr lang="en-US" dirty="0"/>
              </a:p>
              <a:p>
                <a:pPr marL="0" indent="0">
                  <a:buNone/>
                </a:pPr>
                <a:endParaRPr lang="en-US" dirty="0"/>
              </a:p>
              <a:p>
                <a:pPr marL="0" indent="0">
                  <a:buNone/>
                </a:pPr>
                <a:r>
                  <a:rPr lang="en-US" dirty="0"/>
                  <a:t>Therefore:  </a:t>
                </a:r>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r>
                        <a:rPr lang="en-US" sz="260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i="1">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𝑂</m:t>
                          </m:r>
                        </m:num>
                        <m:den>
                          <m:r>
                            <a:rPr lang="en-US" sz="2600" i="1" smtClean="0">
                              <a:latin typeface="Cambria Math" panose="02040503050406030204" pitchFamily="18" charset="0"/>
                            </a:rPr>
                            <m:t>𝜕</m:t>
                          </m:r>
                          <m:r>
                            <a:rPr lang="en-US" sz="2600" i="1">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oMath>
                  </m:oMathPara>
                </a14:m>
                <a:endParaRPr lang="en-US" sz="3500" dirty="0"/>
              </a:p>
              <a:p>
                <a:pPr marL="0" indent="0">
                  <a:buNone/>
                </a:pPr>
                <a:endParaRPr lang="en-US" sz="3500" dirty="0"/>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r>
                        <a:rPr lang="en-US" sz="2600" b="0" i="0" smtClean="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b="0" i="1" smtClean="0">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𝑂</m:t>
                          </m:r>
                        </m:num>
                        <m:den>
                          <m:r>
                            <a:rPr lang="en-US" sz="2600" i="1" smtClean="0">
                              <a:latin typeface="Cambria Math" panose="02040503050406030204" pitchFamily="18" charset="0"/>
                            </a:rPr>
                            <m:t>𝜕</m:t>
                          </m:r>
                          <m:r>
                            <a:rPr lang="en-US" sz="2600" b="0" i="1" smtClean="0">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oMath>
                  </m:oMathPara>
                </a14:m>
                <a:endParaRPr lang="en-US" sz="3500" dirty="0">
                  <a:solidFill>
                    <a:schemeClr val="tx1"/>
                  </a:solidFill>
                </a:endParaRPr>
              </a:p>
              <a:p>
                <a:pPr marL="0" indent="0">
                  <a:buNone/>
                </a:pPr>
                <a:r>
                  <a:rPr lang="en-US" sz="3500" dirty="0">
                    <a:solidFill>
                      <a:schemeClr val="tx1"/>
                    </a:solidFill>
                  </a:rPr>
                  <a:t>                                               </a:t>
                </a:r>
                <a14:m>
                  <m:oMath xmlns:m="http://schemas.openxmlformats.org/officeDocument/2006/math">
                    <m:r>
                      <a:rPr lang="en-US" sz="3500" b="0" i="0" smtClean="0">
                        <a:latin typeface="Cambria Math" panose="02040503050406030204" pitchFamily="18" charset="0"/>
                      </a:rPr>
                      <m:t>               </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𝑂</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𝑂</m:t>
                        </m:r>
                      </m:num>
                      <m:den>
                        <m:r>
                          <a:rPr lang="en-US" sz="3500" i="1" smtClean="0">
                            <a:latin typeface="Cambria Math" panose="02040503050406030204" pitchFamily="18" charset="0"/>
                          </a:rPr>
                          <m:t>𝜕</m:t>
                        </m:r>
                        <m:r>
                          <a:rPr lang="en-US" sz="3500" i="1">
                            <a:latin typeface="Cambria Math" panose="02040503050406030204" pitchFamily="18" charset="0"/>
                          </a:rPr>
                          <m:t>𝑠</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𝑠</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 </m:t>
                    </m:r>
                  </m:oMath>
                </a14:m>
                <a:endParaRPr lang="en-US" sz="350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56042BD3-B429-E3FC-5038-7DE63D4ED2F6}"/>
                  </a:ext>
                </a:extLst>
              </p:cNvPr>
              <p:cNvSpPr>
                <a:spLocks noGrp="1" noRot="1" noChangeAspect="1" noMove="1" noResize="1" noEditPoints="1" noAdjustHandles="1" noChangeArrowheads="1" noChangeShapeType="1" noTextEdit="1"/>
              </p:cNvSpPr>
              <p:nvPr>
                <p:ph idx="1"/>
              </p:nvPr>
            </p:nvSpPr>
            <p:spPr>
              <a:xfrm>
                <a:off x="573952" y="1203159"/>
                <a:ext cx="4880917" cy="5292234"/>
              </a:xfrm>
              <a:blipFill>
                <a:blip r:embed="rId2"/>
                <a:stretch>
                  <a:fillRect l="-2372" t="-17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435B63-806D-AC56-EDC4-CA6E9F31978A}"/>
                  </a:ext>
                </a:extLst>
              </p:cNvPr>
              <p:cNvSpPr txBox="1"/>
              <p:nvPr/>
            </p:nvSpPr>
            <p:spPr>
              <a:xfrm>
                <a:off x="8083868" y="1357069"/>
                <a:ext cx="278871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p:txBody>
          </p:sp>
        </mc:Choice>
        <mc:Fallback xmlns="">
          <p:sp>
            <p:nvSpPr>
              <p:cNvPr id="4" name="TextBox 3">
                <a:extLst>
                  <a:ext uri="{FF2B5EF4-FFF2-40B4-BE49-F238E27FC236}">
                    <a16:creationId xmlns:a16="http://schemas.microsoft.com/office/drawing/2014/main" id="{23435B63-806D-AC56-EDC4-CA6E9F31978A}"/>
                  </a:ext>
                </a:extLst>
              </p:cNvPr>
              <p:cNvSpPr txBox="1">
                <a:spLocks noRot="1" noChangeAspect="1" noMove="1" noResize="1" noEditPoints="1" noAdjustHandles="1" noChangeArrowheads="1" noChangeShapeType="1" noTextEdit="1"/>
              </p:cNvSpPr>
              <p:nvPr/>
            </p:nvSpPr>
            <p:spPr>
              <a:xfrm>
                <a:off x="8083868" y="1357069"/>
                <a:ext cx="2788712" cy="461665"/>
              </a:xfrm>
              <a:prstGeom prst="rect">
                <a:avLst/>
              </a:prstGeom>
              <a:blipFill>
                <a:blip r:embed="rId3"/>
                <a:stretch>
                  <a:fillRect t="-10667" b="-30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5526133-FDB9-374F-37E2-855E06758ACC}"/>
              </a:ext>
            </a:extLst>
          </p:cNvPr>
          <p:cNvSpPr txBox="1"/>
          <p:nvPr/>
        </p:nvSpPr>
        <p:spPr>
          <a:xfrm>
            <a:off x="8083868" y="1826570"/>
            <a:ext cx="1981633" cy="461665"/>
          </a:xfrm>
          <a:prstGeom prst="rect">
            <a:avLst/>
          </a:prstGeom>
          <a:noFill/>
        </p:spPr>
        <p:txBody>
          <a:bodyPr wrap="none" rtlCol="0">
            <a:spAutoFit/>
          </a:bodyPr>
          <a:lstStyle/>
          <a:p>
            <a:r>
              <a:rPr lang="en-US" sz="2400"/>
              <a:t>O = Sigmoid(s)</a:t>
            </a:r>
            <a:endParaRPr lang="en-US" sz="2400" dirty="0"/>
          </a:p>
        </p:txBody>
      </p:sp>
      <p:pic>
        <p:nvPicPr>
          <p:cNvPr id="7" name="Picture 6">
            <a:extLst>
              <a:ext uri="{FF2B5EF4-FFF2-40B4-BE49-F238E27FC236}">
                <a16:creationId xmlns:a16="http://schemas.microsoft.com/office/drawing/2014/main" id="{6EC4D054-6192-B21A-A8B9-F9BEAC299B8F}"/>
              </a:ext>
            </a:extLst>
          </p:cNvPr>
          <p:cNvPicPr>
            <a:picLocks noChangeAspect="1"/>
          </p:cNvPicPr>
          <p:nvPr/>
        </p:nvPicPr>
        <p:blipFill>
          <a:blip r:embed="rId4"/>
          <a:stretch>
            <a:fillRect/>
          </a:stretch>
        </p:blipFill>
        <p:spPr>
          <a:xfrm>
            <a:off x="4824682" y="3889946"/>
            <a:ext cx="7186534" cy="139011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BCE0CE-11C0-68D9-3065-8B8015CF5CA3}"/>
                  </a:ext>
                </a:extLst>
              </p:cNvPr>
              <p:cNvSpPr txBox="1"/>
              <p:nvPr/>
            </p:nvSpPr>
            <p:spPr>
              <a:xfrm>
                <a:off x="8083868" y="2240222"/>
                <a:ext cx="2848510" cy="613886"/>
              </a:xfrm>
              <a:prstGeom prst="rect">
                <a:avLst/>
              </a:prstGeom>
              <a:noFill/>
            </p:spPr>
            <p:txBody>
              <a:bodyPr wrap="square">
                <a:spAutoFit/>
              </a:bodyPr>
              <a:lstStyle/>
              <a:p>
                <a:r>
                  <a:rPr lang="en-US" sz="2400" i="1" dirty="0">
                    <a:latin typeface="Cambria Math" panose="02040503050406030204" pitchFamily="18" charset="0"/>
                  </a:rPr>
                  <a:t>E=</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p>
            </p:txBody>
          </p:sp>
        </mc:Choice>
        <mc:Fallback xmlns="">
          <p:sp>
            <p:nvSpPr>
              <p:cNvPr id="8" name="TextBox 7">
                <a:extLst>
                  <a:ext uri="{FF2B5EF4-FFF2-40B4-BE49-F238E27FC236}">
                    <a16:creationId xmlns:a16="http://schemas.microsoft.com/office/drawing/2014/main" id="{73BCE0CE-11C0-68D9-3065-8B8015CF5CA3}"/>
                  </a:ext>
                </a:extLst>
              </p:cNvPr>
              <p:cNvSpPr txBox="1">
                <a:spLocks noRot="1" noChangeAspect="1" noMove="1" noResize="1" noEditPoints="1" noAdjustHandles="1" noChangeArrowheads="1" noChangeShapeType="1" noTextEdit="1"/>
              </p:cNvSpPr>
              <p:nvPr/>
            </p:nvSpPr>
            <p:spPr>
              <a:xfrm>
                <a:off x="8083868" y="2240222"/>
                <a:ext cx="2848510" cy="613886"/>
              </a:xfrm>
              <a:prstGeom prst="rect">
                <a:avLst/>
              </a:prstGeom>
              <a:blipFill>
                <a:blip r:embed="rId5"/>
                <a:stretch>
                  <a:fillRect l="-3212" b="-7921"/>
                </a:stretch>
              </a:blipFill>
            </p:spPr>
            <p:txBody>
              <a:bodyPr/>
              <a:lstStyle/>
              <a:p>
                <a:r>
                  <a:rPr lang="en-US">
                    <a:noFill/>
                  </a:rPr>
                  <a:t> </a:t>
                </a:r>
              </a:p>
            </p:txBody>
          </p:sp>
        </mc:Fallback>
      </mc:AlternateContent>
    </p:spTree>
    <p:extLst>
      <p:ext uri="{BB962C8B-B14F-4D97-AF65-F5344CB8AC3E}">
        <p14:creationId xmlns:p14="http://schemas.microsoft.com/office/powerpoint/2010/main" val="240992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12306" y="986550"/>
                <a:ext cx="11470903" cy="5891898"/>
              </a:xfrm>
            </p:spPr>
            <p:txBody>
              <a:bodyPr>
                <a:normAutofit fontScale="775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a:latin typeface="Cambria Math" panose="02040503050406030204" pitchFamily="18" charset="0"/>
                          </a:rPr>
                          <m:t>𝑂</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𝑂</m:t>
                        </m:r>
                      </m:den>
                    </m:f>
                    <m:r>
                      <a:rPr lang="en-US" b="0" i="0" smtClean="0">
                        <a:latin typeface="Cambria Math" panose="02040503050406030204" pitchFamily="18" charset="0"/>
                      </a:rPr>
                      <m:t>=2∗</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d>
                      <m:dPr>
                        <m:ctrlPr>
                          <a:rPr lang="en-US" b="0" i="1" smtClean="0">
                            <a:latin typeface="Cambria Math" panose="02040503050406030204" pitchFamily="18" charset="0"/>
                          </a:rPr>
                        </m:ctrlPr>
                      </m:dPr>
                      <m:e>
                        <m:r>
                          <a:rPr lang="en-US" b="0" i="0" smtClean="0">
                            <a:latin typeface="Cambria Math" panose="02040503050406030204" pitchFamily="18" charset="0"/>
                          </a:rPr>
                          <m:t>−1</m:t>
                        </m:r>
                      </m:e>
                    </m:d>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=0.5 −0=0.5</m:t>
                    </m:r>
                  </m:oMath>
                </a14:m>
                <a:endParaRPr lang="en-US" b="0" dirty="0"/>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𝑂</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sigmoid(s) (1-sigmoid(s)) = 0.5 (1 - 0.5) = 0.25 </a:t>
                </a:r>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𝑠</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oMath>
                </a14:m>
                <a:r>
                  <a:rPr lang="en-US" b="0"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m:rPr>
                            <m:nor/>
                          </m:rPr>
                          <a:rPr lang="en-US" dirty="0"/>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b="0" dirty="0"/>
                  <a:t> = 0</a:t>
                </a:r>
              </a:p>
              <a:p>
                <a:pPr marL="0" indent="0">
                  <a:buNone/>
                </a:pPr>
                <a:endParaRPr lang="en-US"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0.5∗0.25∗0 = 0</m:t>
                    </m:r>
                  </m:oMath>
                </a14:m>
                <a:endParaRPr lang="en-US"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oMath>
                </a14:m>
                <a:r>
                  <a:rPr lang="en-US" dirty="0"/>
                  <a:t> = 0 – 0.1*0 = 0</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12306" y="986550"/>
                <a:ext cx="11470903" cy="5891898"/>
              </a:xfrm>
              <a:blipFill>
                <a:blip r:embed="rId2"/>
                <a:stretch>
                  <a:fillRect l="-850" t="-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785CB1-5863-7F95-E1A6-F2661112C9BD}"/>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5" name="TextBox 4">
                <a:extLst>
                  <a:ext uri="{FF2B5EF4-FFF2-40B4-BE49-F238E27FC236}">
                    <a16:creationId xmlns:a16="http://schemas.microsoft.com/office/drawing/2014/main" id="{F8785CB1-5863-7F95-E1A6-F2661112C9BD}"/>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720CE30-BFE5-BDD6-D374-485F92E74D1B}"/>
              </a:ext>
            </a:extLst>
          </p:cNvPr>
          <p:cNvPicPr>
            <a:picLocks noChangeAspect="1"/>
          </p:cNvPicPr>
          <p:nvPr/>
        </p:nvPicPr>
        <p:blipFill>
          <a:blip r:embed="rId4"/>
          <a:stretch>
            <a:fillRect/>
          </a:stretch>
        </p:blipFill>
        <p:spPr>
          <a:xfrm>
            <a:off x="6976152" y="4306113"/>
            <a:ext cx="5035063" cy="973952"/>
          </a:xfrm>
          <a:prstGeom prst="rect">
            <a:avLst/>
          </a:prstGeom>
        </p:spPr>
      </p:pic>
    </p:spTree>
    <p:extLst>
      <p:ext uri="{BB962C8B-B14F-4D97-AF65-F5344CB8AC3E}">
        <p14:creationId xmlns:p14="http://schemas.microsoft.com/office/powerpoint/2010/main" val="251827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diagram&#10;&#10;Description automatically generated">
            <a:extLst>
              <a:ext uri="{FF2B5EF4-FFF2-40B4-BE49-F238E27FC236}">
                <a16:creationId xmlns:a16="http://schemas.microsoft.com/office/drawing/2014/main" id="{18A85AEF-FC8C-EF89-3B46-9E358199E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307" y="3272010"/>
            <a:ext cx="4640693" cy="3585990"/>
          </a:xfrm>
          <a:prstGeom prst="rect">
            <a:avLst/>
          </a:prstGeom>
        </p:spPr>
      </p:pic>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r>
              <a:rPr lang="en-US" dirty="0"/>
              <a:t>Neural Network Basis for Deep Learning</a:t>
            </a:r>
          </a:p>
        </p:txBody>
      </p:sp>
      <p:pic>
        <p:nvPicPr>
          <p:cNvPr id="8" name="Picture 7" descr="A diagram of a machine learning process&#10;&#10;Description automatically generated">
            <a:extLst>
              <a:ext uri="{FF2B5EF4-FFF2-40B4-BE49-F238E27FC236}">
                <a16:creationId xmlns:a16="http://schemas.microsoft.com/office/drawing/2014/main" id="{59AE29E2-9BBD-91B3-B0B2-3699FEA6D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28" y="1860780"/>
            <a:ext cx="7744243" cy="3217996"/>
          </a:xfrm>
          <a:prstGeom prst="rect">
            <a:avLst/>
          </a:prstGeom>
        </p:spPr>
      </p:pic>
    </p:spTree>
    <p:extLst>
      <p:ext uri="{BB962C8B-B14F-4D97-AF65-F5344CB8AC3E}">
        <p14:creationId xmlns:p14="http://schemas.microsoft.com/office/powerpoint/2010/main" val="41162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651748" y="986551"/>
                <a:ext cx="11470903" cy="5891898"/>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=0.5 −0=0.5</m:t>
                    </m:r>
                  </m:oMath>
                </a14:m>
                <a:endParaRPr lang="en-US" sz="2800" dirty="0"/>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2</m:t>
                        </m:r>
                      </m:sub>
                    </m:sSub>
                  </m:oMath>
                </a14:m>
                <a:r>
                  <a:rPr lang="en-US" sz="2800" b="0" dirty="0"/>
                  <a:t> = 1</a:t>
                </a:r>
              </a:p>
              <a:p>
                <a:pPr marL="0" indent="0">
                  <a:buNone/>
                </a:pPr>
                <a:endParaRPr lang="en-US" sz="2800"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i="1">
                        <a:solidFill>
                          <a:srgbClr val="C00000"/>
                        </a:solidFill>
                        <a:latin typeface="Cambria Math" panose="02040503050406030204" pitchFamily="18" charset="0"/>
                      </a:rPr>
                      <m:t>=0.5∗0.25∗1=</m:t>
                    </m:r>
                    <m:r>
                      <a:rPr lang="en-US" b="0" i="1" smtClean="0">
                        <a:solidFill>
                          <a:srgbClr val="C00000"/>
                        </a:solidFill>
                        <a:latin typeface="Cambria Math" panose="02040503050406030204" pitchFamily="18" charset="0"/>
                      </a:rPr>
                      <m:t>0.125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den>
                    </m:f>
                  </m:oMath>
                </a14:m>
                <a:r>
                  <a:rPr lang="en-US" dirty="0"/>
                  <a:t> = 0 – 0.1*0.125 = -0.0125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651748" y="986551"/>
                <a:ext cx="11470903" cy="5891898"/>
              </a:xfrm>
              <a:blipFill>
                <a:blip r:embed="rId2"/>
                <a:stretch>
                  <a:fillRect l="-1010" t="-1035" b="-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485DAA-521A-93F4-0BEB-FA03A9A572F9}"/>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AB485DAA-521A-93F4-0BEB-FA03A9A572F9}"/>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183446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02032" y="996824"/>
                <a:ext cx="11470903" cy="5912546"/>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oMath>
                </a14:m>
                <a:endParaRPr lang="en-US" b="0" i="0" dirty="0">
                  <a:latin typeface="Cambria Math" panose="02040503050406030204" pitchFamily="18" charset="0"/>
                </a:endParaRPr>
              </a:p>
              <a:p>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=0.5 −0=0.5</m:t>
                    </m:r>
                  </m:oMath>
                </a14:m>
                <a:endParaRPr lang="en-US" sz="2800" dirty="0"/>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r>
                          <a:rPr lang="en-US" sz="2800" i="1" smtClean="0">
                            <a:latin typeface="Cambria Math" panose="02040503050406030204" pitchFamily="18" charset="0"/>
                          </a:rPr>
                          <m:t>𝑏</m:t>
                        </m:r>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b="0" i="1" smtClean="0">
                            <a:latin typeface="Cambria Math" panose="02040503050406030204" pitchFamily="18" charset="0"/>
                          </a:rPr>
                          <m:t>𝑏</m:t>
                        </m:r>
                      </m:den>
                    </m:f>
                    <m:r>
                      <a:rPr lang="en-US" sz="2800" b="0" i="1" smtClean="0">
                        <a:latin typeface="Cambria Math" panose="02040503050406030204" pitchFamily="18" charset="0"/>
                      </a:rPr>
                      <m:t>= </m:t>
                    </m:r>
                  </m:oMath>
                </a14:m>
                <a:r>
                  <a:rPr lang="en-US" sz="2800" b="0" dirty="0"/>
                  <a:t> 1</a:t>
                </a:r>
              </a:p>
              <a:p>
                <a:endParaRPr lang="en-US" sz="2800" dirty="0"/>
              </a:p>
              <a:p>
                <a14:m>
                  <m:oMath xmlns:m="http://schemas.openxmlformats.org/officeDocument/2006/math">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i="1">
                        <a:solidFill>
                          <a:srgbClr val="C00000"/>
                        </a:solidFill>
                        <a:latin typeface="Cambria Math" panose="02040503050406030204" pitchFamily="18" charset="0"/>
                      </a:rPr>
                      <m:t>=0.5∗0.25∗1=</m:t>
                    </m:r>
                    <m:r>
                      <a:rPr lang="en-US" b="0" i="1" smtClean="0">
                        <a:solidFill>
                          <a:srgbClr val="C00000"/>
                        </a:solidFill>
                        <a:latin typeface="Cambria Math" panose="02040503050406030204" pitchFamily="18" charset="0"/>
                      </a:rPr>
                      <m:t>0.125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r>
                  <a:rPr lang="en-US" b="0" dirty="0">
                    <a:solidFill>
                      <a:srgbClr val="C00000"/>
                    </a:solidFill>
                  </a:rPr>
                  <a:t>b</a:t>
                </a:r>
                <a14:m>
                  <m:oMath xmlns:m="http://schemas.openxmlformats.org/officeDocument/2006/math">
                    <m:r>
                      <a:rPr lang="en-US" b="0" i="0" smtClean="0">
                        <a:solidFill>
                          <a:srgbClr val="C00000"/>
                        </a:solidFill>
                        <a:latin typeface="Cambria Math" panose="02040503050406030204" pitchFamily="18" charset="0"/>
                      </a:rPr>
                      <m:t>_</m:t>
                    </m:r>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r>
                      <a:rPr lang="en-US" i="1" smtClean="0">
                        <a:latin typeface="Cambria Math" panose="02040503050406030204" pitchFamily="18" charset="0"/>
                      </a:rPr>
                      <m:t>𝑏</m:t>
                    </m:r>
                    <m:r>
                      <a:rPr lang="en-US" b="0" i="1" smtClean="0">
                        <a:latin typeface="Cambria Math" panose="02040503050406030204" pitchFamily="18" charset="0"/>
                      </a:rPr>
                      <m:t>_</m:t>
                    </m:r>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smtClean="0">
                            <a:latin typeface="Cambria Math" panose="02040503050406030204" pitchFamily="18" charset="0"/>
                          </a:rPr>
                          <m:t>𝑏</m:t>
                        </m:r>
                      </m:den>
                    </m:f>
                  </m:oMath>
                </a14:m>
                <a:r>
                  <a:rPr lang="en-US" dirty="0"/>
                  <a:t> = 0 – 0.1*0.125 = -0.0125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02032" y="996824"/>
                <a:ext cx="11470903" cy="5912546"/>
              </a:xfrm>
              <a:blipFill>
                <a:blip r:embed="rId2"/>
                <a:stretch>
                  <a:fillRect l="-1010" t="-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886D02-C215-2A02-0ABC-A8CD72803E61}"/>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7F886D02-C215-2A02-0ABC-A8CD72803E61}"/>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85599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D62B-CA14-DFBC-5C4E-42C6855286B6}"/>
              </a:ext>
            </a:extLst>
          </p:cNvPr>
          <p:cNvSpPr>
            <a:spLocks noGrp="1"/>
          </p:cNvSpPr>
          <p:nvPr>
            <p:ph type="title"/>
          </p:nvPr>
        </p:nvSpPr>
        <p:spPr/>
        <p:txBody>
          <a:bodyPr/>
          <a:lstStyle/>
          <a:p>
            <a:pPr algn="ctr"/>
            <a:r>
              <a:rPr lang="en-US" altLang="en-US" dirty="0"/>
              <a:t>Training of a Single Neuron - Example</a:t>
            </a:r>
            <a:endParaRPr lang="en-US" dirty="0"/>
          </a:p>
        </p:txBody>
      </p:sp>
      <p:sp>
        <p:nvSpPr>
          <p:cNvPr id="3" name="Content Placeholder 2">
            <a:extLst>
              <a:ext uri="{FF2B5EF4-FFF2-40B4-BE49-F238E27FC236}">
                <a16:creationId xmlns:a16="http://schemas.microsoft.com/office/drawing/2014/main" id="{10E4FDB0-771C-D555-7960-0B7CFE0E0FE2}"/>
              </a:ext>
            </a:extLst>
          </p:cNvPr>
          <p:cNvSpPr>
            <a:spLocks noGrp="1"/>
          </p:cNvSpPr>
          <p:nvPr>
            <p:ph idx="1"/>
          </p:nvPr>
        </p:nvSpPr>
        <p:spPr>
          <a:xfrm>
            <a:off x="502032" y="5199226"/>
            <a:ext cx="10972800" cy="1658774"/>
          </a:xfrm>
        </p:spPr>
        <p:txBody>
          <a:bodyPr>
            <a:noAutofit/>
          </a:bodyPr>
          <a:lstStyle/>
          <a:p>
            <a:r>
              <a:rPr lang="en-US" sz="2400" dirty="0">
                <a:solidFill>
                  <a:schemeClr val="tx1"/>
                </a:solidFill>
              </a:rPr>
              <a:t>This process is </a:t>
            </a:r>
            <a:r>
              <a:rPr lang="en-US" sz="2400" dirty="0">
                <a:solidFill>
                  <a:srgbClr val="C00000"/>
                </a:solidFill>
              </a:rPr>
              <a:t>repeated</a:t>
            </a:r>
            <a:r>
              <a:rPr lang="en-US" sz="2400" dirty="0">
                <a:solidFill>
                  <a:schemeClr val="tx1"/>
                </a:solidFill>
              </a:rPr>
              <a:t> until the error is </a:t>
            </a:r>
            <a:r>
              <a:rPr lang="en-US" sz="2400" dirty="0">
                <a:solidFill>
                  <a:srgbClr val="C00000"/>
                </a:solidFill>
              </a:rPr>
              <a:t>sufficiently small</a:t>
            </a:r>
            <a:r>
              <a:rPr lang="en-US" sz="2400" dirty="0">
                <a:solidFill>
                  <a:schemeClr val="tx1"/>
                </a:solidFill>
              </a:rPr>
              <a:t> (below a threshold) or a </a:t>
            </a:r>
            <a:r>
              <a:rPr lang="en-US" sz="2400" dirty="0">
                <a:solidFill>
                  <a:srgbClr val="C00000"/>
                </a:solidFill>
              </a:rPr>
              <a:t>maximum number </a:t>
            </a:r>
            <a:r>
              <a:rPr lang="en-US" sz="2400" dirty="0">
                <a:solidFill>
                  <a:schemeClr val="tx1"/>
                </a:solidFill>
              </a:rPr>
              <a:t>of iteration is reached or there is </a:t>
            </a:r>
            <a:r>
              <a:rPr lang="en-US" sz="2400" dirty="0">
                <a:solidFill>
                  <a:srgbClr val="C00000"/>
                </a:solidFill>
              </a:rPr>
              <a:t>no significant decrease </a:t>
            </a:r>
            <a:r>
              <a:rPr lang="en-US" sz="2400" dirty="0">
                <a:solidFill>
                  <a:schemeClr val="tx1"/>
                </a:solidFill>
              </a:rPr>
              <a:t>in error.</a:t>
            </a:r>
          </a:p>
          <a:p>
            <a:r>
              <a:rPr lang="en-US" sz="2400" dirty="0"/>
              <a:t>Gradient descent can get stuck in the </a:t>
            </a:r>
            <a:r>
              <a:rPr lang="en-US" sz="2400" dirty="0">
                <a:solidFill>
                  <a:srgbClr val="C00000"/>
                </a:solidFill>
              </a:rPr>
              <a:t>local optimal</a:t>
            </a:r>
            <a:r>
              <a:rPr lang="en-US" sz="2400" dirty="0"/>
              <a:t>, therefore, sometimes the results are not globally optimal.</a:t>
            </a:r>
          </a:p>
          <a:p>
            <a:pPr marL="0" indent="0">
              <a:buNone/>
            </a:pPr>
            <a:endParaRPr lang="en-US" sz="2400" dirty="0"/>
          </a:p>
        </p:txBody>
      </p:sp>
      <p:sp>
        <p:nvSpPr>
          <p:cNvPr id="4" name="Oval 3">
            <a:extLst>
              <a:ext uri="{FF2B5EF4-FFF2-40B4-BE49-F238E27FC236}">
                <a16:creationId xmlns:a16="http://schemas.microsoft.com/office/drawing/2014/main" id="{31083606-46DF-0058-417E-737B9A9A988B}"/>
              </a:ext>
            </a:extLst>
          </p:cNvPr>
          <p:cNvSpPr/>
          <p:nvPr/>
        </p:nvSpPr>
        <p:spPr>
          <a:xfrm>
            <a:off x="3291806" y="183274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E1DFEBA-EA05-A75A-36D1-738CDF73A266}"/>
              </a:ext>
            </a:extLst>
          </p:cNvPr>
          <p:cNvCxnSpPr/>
          <p:nvPr/>
        </p:nvCxnSpPr>
        <p:spPr>
          <a:xfrm>
            <a:off x="1825614" y="167292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3C30C30-6256-F132-C76B-197D35EBB858}"/>
              </a:ext>
            </a:extLst>
          </p:cNvPr>
          <p:cNvCxnSpPr/>
          <p:nvPr/>
        </p:nvCxnSpPr>
        <p:spPr>
          <a:xfrm flipV="1">
            <a:off x="1849262" y="237449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A8EADA-89BA-23F1-8833-84AB5D056CB7}"/>
              </a:ext>
            </a:extLst>
          </p:cNvPr>
          <p:cNvCxnSpPr>
            <a:endCxn id="4" idx="0"/>
          </p:cNvCxnSpPr>
          <p:nvPr/>
        </p:nvCxnSpPr>
        <p:spPr>
          <a:xfrm>
            <a:off x="3749006" y="147586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1D555A-D8B2-9347-E890-BBD47C478F6E}"/>
              </a:ext>
            </a:extLst>
          </p:cNvPr>
          <p:cNvSpPr txBox="1"/>
          <p:nvPr/>
        </p:nvSpPr>
        <p:spPr>
          <a:xfrm>
            <a:off x="3443080" y="1124900"/>
            <a:ext cx="1425278" cy="369332"/>
          </a:xfrm>
          <a:prstGeom prst="rect">
            <a:avLst/>
          </a:prstGeom>
          <a:noFill/>
        </p:spPr>
        <p:txBody>
          <a:bodyPr wrap="square" rtlCol="0">
            <a:spAutoFit/>
          </a:bodyPr>
          <a:lstStyle/>
          <a:p>
            <a:r>
              <a:rPr lang="en-US" dirty="0">
                <a:solidFill>
                  <a:srgbClr val="C00000"/>
                </a:solidFill>
              </a:rPr>
              <a:t>b=-0.0125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46751D-02D0-0BEB-5C77-3319DDA343AD}"/>
                  </a:ext>
                </a:extLst>
              </p:cNvPr>
              <p:cNvSpPr txBox="1"/>
              <p:nvPr/>
            </p:nvSpPr>
            <p:spPr>
              <a:xfrm>
                <a:off x="2046850" y="1461628"/>
                <a:ext cx="68134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oMath>
                </a14:m>
                <a:r>
                  <a:rPr lang="en-US" dirty="0">
                    <a:solidFill>
                      <a:srgbClr val="C00000"/>
                    </a:solidFill>
                  </a:rPr>
                  <a:t>=0</a:t>
                </a:r>
              </a:p>
            </p:txBody>
          </p:sp>
        </mc:Choice>
        <mc:Fallback xmlns="">
          <p:sp>
            <p:nvSpPr>
              <p:cNvPr id="9" name="TextBox 8">
                <a:extLst>
                  <a:ext uri="{FF2B5EF4-FFF2-40B4-BE49-F238E27FC236}">
                    <a16:creationId xmlns:a16="http://schemas.microsoft.com/office/drawing/2014/main" id="{7A46751D-02D0-0BEB-5C77-3319DDA343AD}"/>
                  </a:ext>
                </a:extLst>
              </p:cNvPr>
              <p:cNvSpPr txBox="1">
                <a:spLocks noRot="1" noChangeAspect="1" noMove="1" noResize="1" noEditPoints="1" noAdjustHandles="1" noChangeArrowheads="1" noChangeShapeType="1" noTextEdit="1"/>
              </p:cNvSpPr>
              <p:nvPr/>
            </p:nvSpPr>
            <p:spPr>
              <a:xfrm>
                <a:off x="2046850" y="1461628"/>
                <a:ext cx="681340" cy="369332"/>
              </a:xfrm>
              <a:prstGeom prst="rect">
                <a:avLst/>
              </a:prstGeom>
              <a:blipFill>
                <a:blip r:embed="rId2"/>
                <a:stretch>
                  <a:fillRect t="-10000" r="-625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E61F40-A20F-1864-B72F-5FCEC63376DB}"/>
                  </a:ext>
                </a:extLst>
              </p:cNvPr>
              <p:cNvSpPr txBox="1"/>
              <p:nvPr/>
            </p:nvSpPr>
            <p:spPr>
              <a:xfrm>
                <a:off x="981124" y="143392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a:extLst>
                  <a:ext uri="{FF2B5EF4-FFF2-40B4-BE49-F238E27FC236}">
                    <a16:creationId xmlns:a16="http://schemas.microsoft.com/office/drawing/2014/main" id="{2FE61F40-A20F-1864-B72F-5FCEC63376DB}"/>
                  </a:ext>
                </a:extLst>
              </p:cNvPr>
              <p:cNvSpPr txBox="1">
                <a:spLocks noRot="1" noChangeAspect="1" noMove="1" noResize="1" noEditPoints="1" noAdjustHandles="1" noChangeArrowheads="1" noChangeShapeType="1" noTextEdit="1"/>
              </p:cNvSpPr>
              <p:nvPr/>
            </p:nvSpPr>
            <p:spPr>
              <a:xfrm>
                <a:off x="981124" y="1433928"/>
                <a:ext cx="706155"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E9DD66-DA40-7C9C-2F4C-D1B81C82A1AC}"/>
                  </a:ext>
                </a:extLst>
              </p:cNvPr>
              <p:cNvSpPr txBox="1"/>
              <p:nvPr/>
            </p:nvSpPr>
            <p:spPr>
              <a:xfrm>
                <a:off x="1980822" y="2823647"/>
                <a:ext cx="128298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oMath>
                </a14:m>
                <a:r>
                  <a:rPr lang="en-US" dirty="0">
                    <a:solidFill>
                      <a:srgbClr val="C00000"/>
                    </a:solidFill>
                  </a:rPr>
                  <a:t>=-0.0125</a:t>
                </a:r>
              </a:p>
            </p:txBody>
          </p:sp>
        </mc:Choice>
        <mc:Fallback xmlns="">
          <p:sp>
            <p:nvSpPr>
              <p:cNvPr id="11" name="TextBox 10">
                <a:extLst>
                  <a:ext uri="{FF2B5EF4-FFF2-40B4-BE49-F238E27FC236}">
                    <a16:creationId xmlns:a16="http://schemas.microsoft.com/office/drawing/2014/main" id="{FBE9DD66-DA40-7C9C-2F4C-D1B81C82A1AC}"/>
                  </a:ext>
                </a:extLst>
              </p:cNvPr>
              <p:cNvSpPr txBox="1">
                <a:spLocks noRot="1" noChangeAspect="1" noMove="1" noResize="1" noEditPoints="1" noAdjustHandles="1" noChangeArrowheads="1" noChangeShapeType="1" noTextEdit="1"/>
              </p:cNvSpPr>
              <p:nvPr/>
            </p:nvSpPr>
            <p:spPr>
              <a:xfrm>
                <a:off x="1980822" y="2823647"/>
                <a:ext cx="1282980" cy="369332"/>
              </a:xfrm>
              <a:prstGeom prst="rect">
                <a:avLst/>
              </a:prstGeom>
              <a:blipFill>
                <a:blip r:embed="rId4"/>
                <a:stretch>
                  <a:fillRect t="-8197" r="-381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B0F95-C87C-9062-2F5A-015D0D79FE31}"/>
                  </a:ext>
                </a:extLst>
              </p:cNvPr>
              <p:cNvSpPr txBox="1"/>
              <p:nvPr/>
            </p:nvSpPr>
            <p:spPr>
              <a:xfrm>
                <a:off x="866027" y="268298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a:extLst>
                  <a:ext uri="{FF2B5EF4-FFF2-40B4-BE49-F238E27FC236}">
                    <a16:creationId xmlns:a16="http://schemas.microsoft.com/office/drawing/2014/main" id="{2FEB0F95-C87C-9062-2F5A-015D0D79FE31}"/>
                  </a:ext>
                </a:extLst>
              </p:cNvPr>
              <p:cNvSpPr txBox="1">
                <a:spLocks noRot="1" noChangeAspect="1" noMove="1" noResize="1" noEditPoints="1" noAdjustHandles="1" noChangeArrowheads="1" noChangeShapeType="1" noTextEdit="1"/>
              </p:cNvSpPr>
              <p:nvPr/>
            </p:nvSpPr>
            <p:spPr>
              <a:xfrm>
                <a:off x="866027" y="2682983"/>
                <a:ext cx="924677" cy="369332"/>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92EF07A-6D6C-84F9-3344-458E975F101F}"/>
              </a:ext>
            </a:extLst>
          </p:cNvPr>
          <p:cNvSpPr txBox="1"/>
          <p:nvPr/>
        </p:nvSpPr>
        <p:spPr>
          <a:xfrm>
            <a:off x="3573437" y="188944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3277F-C30A-D542-0A30-A806F5DFB3AC}"/>
                  </a:ext>
                </a:extLst>
              </p:cNvPr>
              <p:cNvSpPr txBox="1"/>
              <p:nvPr/>
            </p:nvSpPr>
            <p:spPr>
              <a:xfrm>
                <a:off x="4305264" y="1830960"/>
                <a:ext cx="3199739"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a:latin typeface="Cambria Math" panose="02040503050406030204" pitchFamily="18" charset="0"/>
                      </a:rPr>
                      <m:t>−0.025</m:t>
                    </m:r>
                  </m:oMath>
                </a14:m>
                <a:endParaRPr lang="en-US" dirty="0"/>
              </a:p>
            </p:txBody>
          </p:sp>
        </mc:Choice>
        <mc:Fallback xmlns="">
          <p:sp>
            <p:nvSpPr>
              <p:cNvPr id="14" name="TextBox 13">
                <a:extLst>
                  <a:ext uri="{FF2B5EF4-FFF2-40B4-BE49-F238E27FC236}">
                    <a16:creationId xmlns:a16="http://schemas.microsoft.com/office/drawing/2014/main" id="{ED43277F-C30A-D542-0A30-A806F5DFB3AC}"/>
                  </a:ext>
                </a:extLst>
              </p:cNvPr>
              <p:cNvSpPr txBox="1">
                <a:spLocks noRot="1" noChangeAspect="1" noMove="1" noResize="1" noEditPoints="1" noAdjustHandles="1" noChangeArrowheads="1" noChangeShapeType="1" noTextEdit="1"/>
              </p:cNvSpPr>
              <p:nvPr/>
            </p:nvSpPr>
            <p:spPr>
              <a:xfrm>
                <a:off x="4305264" y="1830960"/>
                <a:ext cx="3199739" cy="369332"/>
              </a:xfrm>
              <a:prstGeom prst="rect">
                <a:avLst/>
              </a:prstGeom>
              <a:blipFill>
                <a:blip r:embed="rId6"/>
                <a:stretch>
                  <a:fillRect t="-8197" b="-2459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CC6D89-468C-608A-83A3-47B82282BE8D}"/>
              </a:ext>
            </a:extLst>
          </p:cNvPr>
          <p:cNvCxnSpPr/>
          <p:nvPr/>
        </p:nvCxnSpPr>
        <p:spPr>
          <a:xfrm>
            <a:off x="4017019" y="216209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5EFE7F5-9B7E-C7D7-64E4-419330F7D20B}"/>
              </a:ext>
            </a:extLst>
          </p:cNvPr>
          <p:cNvSpPr/>
          <p:nvPr/>
        </p:nvSpPr>
        <p:spPr>
          <a:xfrm>
            <a:off x="7556378" y="180092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29D490B-0AA2-D8DC-5A03-FF778E8E4207}"/>
              </a:ext>
            </a:extLst>
          </p:cNvPr>
          <p:cNvCxnSpPr>
            <a:cxnSpLocks/>
            <a:stCxn id="16" idx="6"/>
            <a:endCxn id="21" idx="1"/>
          </p:cNvCxnSpPr>
          <p:nvPr/>
        </p:nvCxnSpPr>
        <p:spPr>
          <a:xfrm>
            <a:off x="8470778" y="2183234"/>
            <a:ext cx="849966" cy="3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6281DC-7F66-8335-A5F8-EB33A8986645}"/>
              </a:ext>
            </a:extLst>
          </p:cNvPr>
          <p:cNvSpPr txBox="1"/>
          <p:nvPr/>
        </p:nvSpPr>
        <p:spPr>
          <a:xfrm>
            <a:off x="7166046" y="2942053"/>
            <a:ext cx="1840760" cy="369332"/>
          </a:xfrm>
          <a:prstGeom prst="rect">
            <a:avLst/>
          </a:prstGeom>
          <a:noFill/>
        </p:spPr>
        <p:txBody>
          <a:bodyPr wrap="none" rtlCol="0">
            <a:spAutoFit/>
          </a:bodyPr>
          <a:lstStyle/>
          <a:p>
            <a:r>
              <a:rPr lang="en-US" dirty="0"/>
              <a:t>Activation function</a:t>
            </a:r>
          </a:p>
        </p:txBody>
      </p:sp>
      <p:sp>
        <p:nvSpPr>
          <p:cNvPr id="19" name="Rectangle 18">
            <a:extLst>
              <a:ext uri="{FF2B5EF4-FFF2-40B4-BE49-F238E27FC236}">
                <a16:creationId xmlns:a16="http://schemas.microsoft.com/office/drawing/2014/main" id="{752AAB49-6EB6-A229-A6CE-F618117974E6}"/>
              </a:ext>
            </a:extLst>
          </p:cNvPr>
          <p:cNvSpPr/>
          <p:nvPr/>
        </p:nvSpPr>
        <p:spPr>
          <a:xfrm>
            <a:off x="2977868" y="156244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D6720B4-31CD-6449-FA9B-F068800EC917}"/>
              </a:ext>
            </a:extLst>
          </p:cNvPr>
          <p:cNvSpPr txBox="1"/>
          <p:nvPr/>
        </p:nvSpPr>
        <p:spPr>
          <a:xfrm>
            <a:off x="7522810" y="1997161"/>
            <a:ext cx="901209" cy="338554"/>
          </a:xfrm>
          <a:prstGeom prst="rect">
            <a:avLst/>
          </a:prstGeom>
          <a:noFill/>
        </p:spPr>
        <p:txBody>
          <a:bodyPr wrap="none" rtlCol="0">
            <a:spAutoFit/>
          </a:bodyPr>
          <a:lstStyle/>
          <a:p>
            <a:r>
              <a:rPr lang="en-US" sz="1600" dirty="0"/>
              <a:t>Sigmoid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9B037-EA3D-5D3B-7B6C-1E73EA40B544}"/>
                  </a:ext>
                </a:extLst>
              </p:cNvPr>
              <p:cNvSpPr txBox="1"/>
              <p:nvPr/>
            </p:nvSpPr>
            <p:spPr>
              <a:xfrm>
                <a:off x="9320744" y="2029685"/>
                <a:ext cx="2483372" cy="369332"/>
              </a:xfrm>
              <a:prstGeom prst="rect">
                <a:avLst/>
              </a:prstGeom>
              <a:noFill/>
            </p:spPr>
            <p:txBody>
              <a:bodyPr wrap="none" rtlCol="0">
                <a:spAutoFit/>
              </a:bodyPr>
              <a:lstStyle/>
              <a:p>
                <a:r>
                  <a:rPr lang="en-US" dirty="0"/>
                  <a:t>O=Sigmoid(</a:t>
                </a:r>
                <a14:m>
                  <m:oMath xmlns:m="http://schemas.openxmlformats.org/officeDocument/2006/math">
                    <m:r>
                      <a:rPr lang="en-US" b="0" i="0" smtClean="0">
                        <a:solidFill>
                          <a:schemeClr val="tx1"/>
                        </a:solidFill>
                        <a:latin typeface="Cambria Math" panose="02040503050406030204" pitchFamily="18" charset="0"/>
                      </a:rPr>
                      <m:t>−0.025</m:t>
                    </m:r>
                  </m:oMath>
                </a14:m>
                <a:r>
                  <a:rPr lang="en-US" dirty="0"/>
                  <a:t>)=</a:t>
                </a:r>
                <a:r>
                  <a:rPr lang="en-US" dirty="0">
                    <a:solidFill>
                      <a:srgbClr val="C00000"/>
                    </a:solidFill>
                  </a:rPr>
                  <a:t>0.4</a:t>
                </a:r>
              </a:p>
            </p:txBody>
          </p:sp>
        </mc:Choice>
        <mc:Fallback xmlns="">
          <p:sp>
            <p:nvSpPr>
              <p:cNvPr id="21" name="TextBox 20">
                <a:extLst>
                  <a:ext uri="{FF2B5EF4-FFF2-40B4-BE49-F238E27FC236}">
                    <a16:creationId xmlns:a16="http://schemas.microsoft.com/office/drawing/2014/main" id="{B3A9B037-EA3D-5D3B-7B6C-1E73EA40B544}"/>
                  </a:ext>
                </a:extLst>
              </p:cNvPr>
              <p:cNvSpPr txBox="1">
                <a:spLocks noRot="1" noChangeAspect="1" noMove="1" noResize="1" noEditPoints="1" noAdjustHandles="1" noChangeArrowheads="1" noChangeShapeType="1" noTextEdit="1"/>
              </p:cNvSpPr>
              <p:nvPr/>
            </p:nvSpPr>
            <p:spPr>
              <a:xfrm>
                <a:off x="9320744" y="2029685"/>
                <a:ext cx="2483372" cy="369332"/>
              </a:xfrm>
              <a:prstGeom prst="rect">
                <a:avLst/>
              </a:prstGeom>
              <a:blipFill>
                <a:blip r:embed="rId7"/>
                <a:stretch>
                  <a:fillRect l="-2211" t="-9836" r="-172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8EEDCD-F835-FBD0-F7CD-27B3C5352431}"/>
                  </a:ext>
                </a:extLst>
              </p:cNvPr>
              <p:cNvSpPr txBox="1"/>
              <p:nvPr/>
            </p:nvSpPr>
            <p:spPr>
              <a:xfrm>
                <a:off x="-16813" y="3884665"/>
                <a:ext cx="12010490" cy="8879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1</m:t>
                          </m:r>
                        </m:sub>
                      </m:sSub>
                      <m:r>
                        <m:rPr>
                          <m:nor/>
                        </m:rPr>
                        <a:rPr lang="en-US" dirty="0">
                          <a:solidFill>
                            <a:schemeClr val="tx1"/>
                          </a:solidFill>
                        </a:rPr>
                        <m:t>=0</m:t>
                      </m:r>
                      <m:r>
                        <m:rPr>
                          <m:nor/>
                        </m:rPr>
                        <a:rPr lang="en-US" b="0" i="0" dirty="0" smtClean="0">
                          <a:solidFill>
                            <a:schemeClr val="tx1"/>
                          </a:solidFill>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2</m:t>
                          </m:r>
                        </m:sub>
                      </m:sSub>
                      <m:r>
                        <m:rPr>
                          <m:nor/>
                        </m:rPr>
                        <a:rPr lang="en-US" dirty="0">
                          <a:solidFill>
                            <a:schemeClr val="tx1"/>
                          </a:solidFill>
                        </a:rPr>
                        <m:t>=−0.0125</m:t>
                      </m:r>
                      <m:r>
                        <m:rPr>
                          <m:nor/>
                        </m:rPr>
                        <a:rPr lang="en-US" b="0" i="0" dirty="0" smtClean="0">
                          <a:solidFill>
                            <a:schemeClr val="tx1"/>
                          </a:solidFill>
                        </a:rPr>
                        <m:t>, </m:t>
                      </m:r>
                      <m:r>
                        <m:rPr>
                          <m:nor/>
                        </m:rPr>
                        <a:rPr lang="en-US" dirty="0">
                          <a:solidFill>
                            <a:schemeClr val="tx1"/>
                          </a:solidFill>
                        </a:rPr>
                        <m:t>b</m:t>
                      </m:r>
                      <m:r>
                        <m:rPr>
                          <m:nor/>
                        </m:rPr>
                        <a:rPr lang="en-US" dirty="0">
                          <a:solidFill>
                            <a:schemeClr val="tx1"/>
                          </a:solidFill>
                        </a:rPr>
                        <m:t>=−0.0125     </m:t>
                      </m:r>
                      <m:r>
                        <m:rPr>
                          <m:nor/>
                        </m:rPr>
                        <a:rPr lang="en-US" dirty="0" smtClean="0">
                          <a:solidFill>
                            <a:schemeClr val="tx1"/>
                          </a:solidFill>
                        </a:rPr>
                        <m:t>Then</m:t>
                      </m:r>
                      <m:r>
                        <a:rPr lang="en-US">
                          <a:solidFill>
                            <a:schemeClr val="tx1"/>
                          </a:solidFill>
                          <a:latin typeface="Cambria Math" panose="02040503050406030204" pitchFamily="18" charset="0"/>
                        </a:rPr>
                        <m:t>:    </m:t>
                      </m:r>
                      <m:r>
                        <m:rPr>
                          <m:sty m:val="p"/>
                        </m:rPr>
                        <a:rPr lang="en-US">
                          <a:solidFill>
                            <a:srgbClr val="C00000"/>
                          </a:solidFill>
                          <a:latin typeface="Cambria Math" panose="02040503050406030204" pitchFamily="18" charset="0"/>
                        </a:rPr>
                        <m:t>O</m:t>
                      </m:r>
                      <m:r>
                        <a:rPr lang="en-US" smtClean="0">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m:t>
                          </m:r>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.0125</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0.0125</m:t>
                          </m:r>
                        </m:e>
                      </m:d>
                      <m:r>
                        <a:rPr lang="en-US">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−0.025</m:t>
                          </m:r>
                        </m:e>
                      </m:d>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4</m:t>
                      </m:r>
                    </m:oMath>
                  </m:oMathPara>
                </a14:m>
                <a:endParaRPr lang="en-US"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m:rPr>
                          <m:nor/>
                        </m:rPr>
                        <a:rPr lang="en-US" i="1" dirty="0">
                          <a:solidFill>
                            <a:srgbClr val="C00000"/>
                          </a:solidFill>
                          <a:latin typeface="Cambria Math" panose="02040503050406030204" pitchFamily="18" charset="0"/>
                        </a:rPr>
                        <m:t>         </m:t>
                      </m:r>
                      <m:r>
                        <m:rPr>
                          <m:nor/>
                        </m:rPr>
                        <a:rPr lang="en-US" i="1" dirty="0">
                          <a:solidFill>
                            <a:srgbClr val="C00000"/>
                          </a:solidFill>
                          <a:latin typeface="Cambria Math" panose="02040503050406030204" pitchFamily="18" charset="0"/>
                        </a:rPr>
                        <m:t>E</m:t>
                      </m:r>
                      <m:r>
                        <m:rPr>
                          <m:nor/>
                        </m:rPr>
                        <a:rPr lang="en-US" i="1" dirty="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𝑂</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(0−0.</m:t>
                      </m:r>
                      <m:r>
                        <a:rPr lang="en-US" b="0" i="1" smtClean="0">
                          <a:solidFill>
                            <a:schemeClr val="tx1"/>
                          </a:solidFill>
                          <a:latin typeface="Cambria Math" panose="02040503050406030204" pitchFamily="18" charset="0"/>
                        </a:rPr>
                        <m:t>4</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p:txBody>
          </p:sp>
        </mc:Choice>
        <mc:Fallback xmlns="">
          <p:sp>
            <p:nvSpPr>
              <p:cNvPr id="23" name="TextBox 22">
                <a:extLst>
                  <a:ext uri="{FF2B5EF4-FFF2-40B4-BE49-F238E27FC236}">
                    <a16:creationId xmlns:a16="http://schemas.microsoft.com/office/drawing/2014/main" id="{5E8EEDCD-F835-FBD0-F7CD-27B3C5352431}"/>
                  </a:ext>
                </a:extLst>
              </p:cNvPr>
              <p:cNvSpPr txBox="1">
                <a:spLocks noRot="1" noChangeAspect="1" noMove="1" noResize="1" noEditPoints="1" noAdjustHandles="1" noChangeArrowheads="1" noChangeShapeType="1" noTextEdit="1"/>
              </p:cNvSpPr>
              <p:nvPr/>
            </p:nvSpPr>
            <p:spPr>
              <a:xfrm>
                <a:off x="-16813" y="3884665"/>
                <a:ext cx="12010490" cy="88793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971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DCA6DA95-0709-1F27-508B-68AC18A94077}"/>
              </a:ext>
            </a:extLst>
          </p:cNvPr>
          <p:cNvSpPr>
            <a:spLocks noGrp="1"/>
          </p:cNvSpPr>
          <p:nvPr>
            <p:ph type="title"/>
          </p:nvPr>
        </p:nvSpPr>
        <p:spPr>
          <a:xfrm>
            <a:off x="914400" y="292100"/>
            <a:ext cx="10363200" cy="1123950"/>
          </a:xfrm>
        </p:spPr>
        <p:txBody>
          <a:bodyPr/>
          <a:lstStyle/>
          <a:p>
            <a:r>
              <a:rPr lang="en-US" altLang="en-US" dirty="0"/>
              <a:t>Multi-level Feedforward Neural Networks</a:t>
            </a:r>
          </a:p>
        </p:txBody>
      </p:sp>
      <p:sp>
        <p:nvSpPr>
          <p:cNvPr id="62467" name="Content Placeholder 2">
            <a:extLst>
              <a:ext uri="{FF2B5EF4-FFF2-40B4-BE49-F238E27FC236}">
                <a16:creationId xmlns:a16="http://schemas.microsoft.com/office/drawing/2014/main" id="{41EEB841-1272-F9DD-70CF-F7D6625957F1}"/>
              </a:ext>
            </a:extLst>
          </p:cNvPr>
          <p:cNvSpPr>
            <a:spLocks noGrp="1"/>
          </p:cNvSpPr>
          <p:nvPr>
            <p:ph sz="quarter" idx="13"/>
          </p:nvPr>
        </p:nvSpPr>
        <p:spPr>
          <a:xfrm>
            <a:off x="914400" y="1687513"/>
            <a:ext cx="10363200" cy="4484687"/>
          </a:xfrm>
        </p:spPr>
        <p:txBody>
          <a:bodyPr/>
          <a:lstStyle/>
          <a:p>
            <a:r>
              <a:rPr lang="en-US" altLang="en-US" dirty="0"/>
              <a:t>A multi-level feedforward neural network is a neural network that consists of </a:t>
            </a:r>
            <a:r>
              <a:rPr lang="en-US" altLang="en-US" dirty="0">
                <a:solidFill>
                  <a:srgbClr val="C00000"/>
                </a:solidFill>
              </a:rPr>
              <a:t>multiple levels (layers) </a:t>
            </a:r>
            <a:r>
              <a:rPr lang="en-US" altLang="en-US" dirty="0"/>
              <a:t>of neurons.  Each level can have </a:t>
            </a:r>
            <a:r>
              <a:rPr lang="en-US" altLang="en-US" dirty="0">
                <a:solidFill>
                  <a:srgbClr val="C00000"/>
                </a:solidFill>
              </a:rPr>
              <a:t>multiple neurons </a:t>
            </a:r>
            <a:r>
              <a:rPr lang="en-US" altLang="en-US" dirty="0"/>
              <a:t>and connections between neurons in different levels do not form loops. </a:t>
            </a:r>
          </a:p>
          <a:p>
            <a:pPr lvl="1"/>
            <a:r>
              <a:rPr lang="en-US" altLang="en-US" dirty="0"/>
              <a:t>Information moves in </a:t>
            </a:r>
            <a:r>
              <a:rPr lang="en-US" altLang="en-US" dirty="0">
                <a:solidFill>
                  <a:srgbClr val="C00000"/>
                </a:solidFill>
              </a:rPr>
              <a:t>one direction </a:t>
            </a:r>
            <a:r>
              <a:rPr lang="en-US" altLang="en-US" dirty="0"/>
              <a:t>(forward) from input nodes, through hidden nodes, to output nodes. </a:t>
            </a:r>
          </a:p>
          <a:p>
            <a:r>
              <a:rPr lang="en-US" altLang="en-US" dirty="0"/>
              <a:t>Neural Neurons can learn </a:t>
            </a:r>
            <a:r>
              <a:rPr lang="en-US" altLang="en-US" dirty="0">
                <a:solidFill>
                  <a:srgbClr val="C00000"/>
                </a:solidFill>
              </a:rPr>
              <a:t>complex functions</a:t>
            </a:r>
            <a:r>
              <a:rPr lang="en-US" altLang="en-US" dirty="0"/>
              <a:t>. </a:t>
            </a:r>
          </a:p>
          <a:p>
            <a:pPr lvl="1"/>
            <a:r>
              <a:rPr lang="en-US" altLang="en-US" dirty="0"/>
              <a:t> A neural network with one hidden layer (with infinite number of neurons) can train for any continuous function.</a:t>
            </a:r>
          </a:p>
        </p:txBody>
      </p:sp>
      <p:pic>
        <p:nvPicPr>
          <p:cNvPr id="3" name="Picture 2">
            <a:extLst>
              <a:ext uri="{FF2B5EF4-FFF2-40B4-BE49-F238E27FC236}">
                <a16:creationId xmlns:a16="http://schemas.microsoft.com/office/drawing/2014/main" id="{A6F285B2-0881-2645-7674-011014BBF759}"/>
              </a:ext>
            </a:extLst>
          </p:cNvPr>
          <p:cNvPicPr>
            <a:picLocks noChangeAspect="1"/>
          </p:cNvPicPr>
          <p:nvPr/>
        </p:nvPicPr>
        <p:blipFill>
          <a:blip r:embed="rId2"/>
          <a:stretch>
            <a:fillRect/>
          </a:stretch>
        </p:blipFill>
        <p:spPr>
          <a:xfrm>
            <a:off x="7357241" y="5027608"/>
            <a:ext cx="4037450" cy="16898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D56D-BC61-CEDF-4869-663C6CC3B234}"/>
              </a:ext>
            </a:extLst>
          </p:cNvPr>
          <p:cNvSpPr>
            <a:spLocks noGrp="1"/>
          </p:cNvSpPr>
          <p:nvPr>
            <p:ph type="title"/>
          </p:nvPr>
        </p:nvSpPr>
        <p:spPr/>
        <p:txBody>
          <a:bodyPr/>
          <a:lstStyle/>
          <a:p>
            <a:r>
              <a:rPr lang="en-US" altLang="en-US" dirty="0"/>
              <a:t>Feedforward Neural Networks</a:t>
            </a:r>
            <a:endParaRPr lang="en-US" dirty="0"/>
          </a:p>
        </p:txBody>
      </p:sp>
      <p:sp>
        <p:nvSpPr>
          <p:cNvPr id="3" name="Content Placeholder 2">
            <a:extLst>
              <a:ext uri="{FF2B5EF4-FFF2-40B4-BE49-F238E27FC236}">
                <a16:creationId xmlns:a16="http://schemas.microsoft.com/office/drawing/2014/main" id="{E7894335-B57F-7F44-8576-6529749B56C9}"/>
              </a:ext>
            </a:extLst>
          </p:cNvPr>
          <p:cNvSpPr>
            <a:spLocks noGrp="1"/>
          </p:cNvSpPr>
          <p:nvPr>
            <p:ph sz="quarter" idx="13"/>
          </p:nvPr>
        </p:nvSpPr>
        <p:spPr>
          <a:xfrm>
            <a:off x="913774" y="1566408"/>
            <a:ext cx="11171935" cy="4224792"/>
          </a:xfrm>
        </p:spPr>
        <p:txBody>
          <a:bodyPr/>
          <a:lstStyle/>
          <a:p>
            <a:pPr>
              <a:buFont typeface="Arial" panose="020B0604020202020204" pitchFamily="34" charset="0"/>
              <a:buChar char="•"/>
            </a:pPr>
            <a:r>
              <a:rPr lang="en-US" sz="2600" dirty="0"/>
              <a:t>The </a:t>
            </a:r>
            <a:r>
              <a:rPr lang="en-US" sz="2600" dirty="0">
                <a:solidFill>
                  <a:srgbClr val="C00000"/>
                </a:solidFill>
              </a:rPr>
              <a:t>input</a:t>
            </a:r>
            <a:r>
              <a:rPr lang="en-US" sz="2600" dirty="0"/>
              <a:t> layer is fed the raw input and </a:t>
            </a:r>
            <a:r>
              <a:rPr lang="en-US" sz="2600" dirty="0">
                <a:solidFill>
                  <a:srgbClr val="C00000"/>
                </a:solidFill>
              </a:rPr>
              <a:t>passes</a:t>
            </a:r>
            <a:r>
              <a:rPr lang="en-US" sz="2600" dirty="0"/>
              <a:t> this information on to the next layer in the artificial neural network (typically a hidden layer).</a:t>
            </a:r>
          </a:p>
          <a:p>
            <a:pPr>
              <a:buFont typeface="Arial" panose="020B0604020202020204" pitchFamily="34" charset="0"/>
              <a:buChar char="•"/>
            </a:pPr>
            <a:r>
              <a:rPr lang="en-US" sz="2600" dirty="0"/>
              <a:t>The neurons in the </a:t>
            </a:r>
            <a:r>
              <a:rPr lang="en-US" sz="2600" dirty="0">
                <a:solidFill>
                  <a:srgbClr val="C00000"/>
                </a:solidFill>
              </a:rPr>
              <a:t>hidden</a:t>
            </a:r>
            <a:r>
              <a:rPr lang="en-US" sz="2600" dirty="0"/>
              <a:t> layer </a:t>
            </a:r>
            <a:r>
              <a:rPr lang="en-US" sz="2600" dirty="0">
                <a:solidFill>
                  <a:srgbClr val="C00000"/>
                </a:solidFill>
              </a:rPr>
              <a:t>process</a:t>
            </a:r>
            <a:r>
              <a:rPr lang="en-US" sz="2600" dirty="0"/>
              <a:t> the information, then pass the results on to the next layer (another hidden or output layer) of artificial neurons.</a:t>
            </a:r>
          </a:p>
          <a:p>
            <a:pPr>
              <a:buFont typeface="Arial" panose="020B0604020202020204" pitchFamily="34" charset="0"/>
              <a:buChar char="•"/>
            </a:pPr>
            <a:r>
              <a:rPr lang="en-US" sz="2600" dirty="0"/>
              <a:t>The </a:t>
            </a:r>
            <a:r>
              <a:rPr lang="en-US" sz="2600" dirty="0">
                <a:solidFill>
                  <a:srgbClr val="C00000"/>
                </a:solidFill>
              </a:rPr>
              <a:t>output</a:t>
            </a:r>
            <a:r>
              <a:rPr lang="en-US" sz="2600" dirty="0"/>
              <a:t> layer creates </a:t>
            </a:r>
            <a:r>
              <a:rPr lang="en-US" sz="2600" dirty="0">
                <a:solidFill>
                  <a:srgbClr val="C00000"/>
                </a:solidFill>
              </a:rPr>
              <a:t>results</a:t>
            </a:r>
            <a:r>
              <a:rPr lang="en-US" sz="2600" dirty="0"/>
              <a:t> for regression (</a:t>
            </a:r>
            <a:r>
              <a:rPr lang="en-US" altLang="en-US" sz="2600" dirty="0"/>
              <a:t>continuous</a:t>
            </a:r>
            <a:r>
              <a:rPr lang="en-US" sz="2600" dirty="0"/>
              <a:t> values) and classification (classes).</a:t>
            </a:r>
          </a:p>
        </p:txBody>
      </p:sp>
      <p:pic>
        <p:nvPicPr>
          <p:cNvPr id="5" name="Content Placeholder 6" descr="A diagram of a network&#10;&#10;Description automatically generated">
            <a:extLst>
              <a:ext uri="{FF2B5EF4-FFF2-40B4-BE49-F238E27FC236}">
                <a16:creationId xmlns:a16="http://schemas.microsoft.com/office/drawing/2014/main" id="{DFA7168C-2484-2FDB-F02B-F4901DE5E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74769" y="3834682"/>
            <a:ext cx="5295471" cy="302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46DC38B-9FC3-C46C-9885-36617DA1AB7B}"/>
              </a:ext>
            </a:extLst>
          </p:cNvPr>
          <p:cNvSpPr txBox="1"/>
          <p:nvPr/>
        </p:nvSpPr>
        <p:spPr>
          <a:xfrm>
            <a:off x="634430" y="5434444"/>
            <a:ext cx="5129372" cy="1015663"/>
          </a:xfrm>
          <a:prstGeom prst="rect">
            <a:avLst/>
          </a:prstGeom>
          <a:noFill/>
        </p:spPr>
        <p:txBody>
          <a:bodyPr wrap="square">
            <a:spAutoFit/>
          </a:bodyPr>
          <a:lstStyle/>
          <a:p>
            <a:r>
              <a:rPr lang="en-US" sz="2000" dirty="0"/>
              <a:t>Hidden layers allow the network to learn </a:t>
            </a:r>
            <a:r>
              <a:rPr lang="en-US" sz="2000" dirty="0">
                <a:solidFill>
                  <a:srgbClr val="C00000"/>
                </a:solidFill>
              </a:rPr>
              <a:t>complex non-linear </a:t>
            </a:r>
            <a:r>
              <a:rPr lang="en-US" sz="2000" dirty="0"/>
              <a:t>relationships between the inputs and outputs.</a:t>
            </a:r>
          </a:p>
        </p:txBody>
      </p:sp>
    </p:spTree>
    <p:extLst>
      <p:ext uri="{BB962C8B-B14F-4D97-AF65-F5344CB8AC3E}">
        <p14:creationId xmlns:p14="http://schemas.microsoft.com/office/powerpoint/2010/main" val="1719855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3">
            <a:extLst>
              <a:ext uri="{FF2B5EF4-FFF2-40B4-BE49-F238E27FC236}">
                <a16:creationId xmlns:a16="http://schemas.microsoft.com/office/drawing/2014/main" id="{AA938C08-1D1C-449E-8F3E-69CCF01516E4}"/>
              </a:ext>
            </a:extLst>
          </p:cNvPr>
          <p:cNvSpPr>
            <a:spLocks noChangeArrowheads="1"/>
          </p:cNvSpPr>
          <p:nvPr/>
        </p:nvSpPr>
        <p:spPr bwMode="auto">
          <a:xfrm>
            <a:off x="3048000" y="22098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en-US" sz="2400">
              <a:latin typeface="Times New Roman" panose="02020603050405020304" pitchFamily="18" charset="0"/>
            </a:endParaRPr>
          </a:p>
        </p:txBody>
      </p:sp>
      <p:sp>
        <p:nvSpPr>
          <p:cNvPr id="66563" name="AutoShape 4">
            <a:extLst>
              <a:ext uri="{FF2B5EF4-FFF2-40B4-BE49-F238E27FC236}">
                <a16:creationId xmlns:a16="http://schemas.microsoft.com/office/drawing/2014/main" id="{89FB9873-8455-B90D-2F8B-4F8C093EE0A4}"/>
              </a:ext>
            </a:extLst>
          </p:cNvPr>
          <p:cNvSpPr>
            <a:spLocks noChangeArrowheads="1"/>
          </p:cNvSpPr>
          <p:nvPr/>
        </p:nvSpPr>
        <p:spPr bwMode="auto">
          <a:xfrm>
            <a:off x="3048000" y="30480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564" name="AutoShape 5">
            <a:extLst>
              <a:ext uri="{FF2B5EF4-FFF2-40B4-BE49-F238E27FC236}">
                <a16:creationId xmlns:a16="http://schemas.microsoft.com/office/drawing/2014/main" id="{BFADB23B-F7DA-76EF-FA6F-09DB810CC59A}"/>
              </a:ext>
            </a:extLst>
          </p:cNvPr>
          <p:cNvSpPr>
            <a:spLocks noChangeArrowheads="1"/>
          </p:cNvSpPr>
          <p:nvPr/>
        </p:nvSpPr>
        <p:spPr bwMode="auto">
          <a:xfrm>
            <a:off x="3048000" y="38862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cxnSp>
        <p:nvCxnSpPr>
          <p:cNvPr id="66565" name="AutoShape 6">
            <a:extLst>
              <a:ext uri="{FF2B5EF4-FFF2-40B4-BE49-F238E27FC236}">
                <a16:creationId xmlns:a16="http://schemas.microsoft.com/office/drawing/2014/main" id="{A47BA85D-49A7-8D83-1831-A99CC33BF2D9}"/>
              </a:ext>
            </a:extLst>
          </p:cNvPr>
          <p:cNvCxnSpPr>
            <a:cxnSpLocks noChangeShapeType="1"/>
            <a:stCxn id="66562" idx="6"/>
            <a:endCxn id="66612" idx="2"/>
          </p:cNvCxnSpPr>
          <p:nvPr/>
        </p:nvCxnSpPr>
        <p:spPr bwMode="auto">
          <a:xfrm>
            <a:off x="3733800" y="2476500"/>
            <a:ext cx="175260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6" name="AutoShape 7">
            <a:extLst>
              <a:ext uri="{FF2B5EF4-FFF2-40B4-BE49-F238E27FC236}">
                <a16:creationId xmlns:a16="http://schemas.microsoft.com/office/drawing/2014/main" id="{496819CB-7930-A527-DF89-C0468EA0F669}"/>
              </a:ext>
            </a:extLst>
          </p:cNvPr>
          <p:cNvCxnSpPr>
            <a:cxnSpLocks noChangeShapeType="1"/>
            <a:stCxn id="66563" idx="6"/>
          </p:cNvCxnSpPr>
          <p:nvPr/>
        </p:nvCxnSpPr>
        <p:spPr bwMode="auto">
          <a:xfrm>
            <a:off x="3733800" y="3314700"/>
            <a:ext cx="1752600" cy="419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7" name="AutoShape 8">
            <a:extLst>
              <a:ext uri="{FF2B5EF4-FFF2-40B4-BE49-F238E27FC236}">
                <a16:creationId xmlns:a16="http://schemas.microsoft.com/office/drawing/2014/main" id="{A39673A7-BD91-ABEE-7AE4-73526B0A4B3E}"/>
              </a:ext>
            </a:extLst>
          </p:cNvPr>
          <p:cNvCxnSpPr>
            <a:cxnSpLocks noChangeShapeType="1"/>
            <a:stCxn id="66563" idx="6"/>
            <a:endCxn id="66612" idx="2"/>
          </p:cNvCxnSpPr>
          <p:nvPr/>
        </p:nvCxnSpPr>
        <p:spPr bwMode="auto">
          <a:xfrm flipV="1">
            <a:off x="3733800" y="2819400"/>
            <a:ext cx="1752600" cy="495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8" name="AutoShape 9">
            <a:extLst>
              <a:ext uri="{FF2B5EF4-FFF2-40B4-BE49-F238E27FC236}">
                <a16:creationId xmlns:a16="http://schemas.microsoft.com/office/drawing/2014/main" id="{F7440972-BC13-9FBF-498D-33A9CDE08845}"/>
              </a:ext>
            </a:extLst>
          </p:cNvPr>
          <p:cNvCxnSpPr>
            <a:cxnSpLocks noChangeShapeType="1"/>
            <a:stCxn id="66562" idx="6"/>
          </p:cNvCxnSpPr>
          <p:nvPr/>
        </p:nvCxnSpPr>
        <p:spPr bwMode="auto">
          <a:xfrm>
            <a:off x="3733800" y="2476500"/>
            <a:ext cx="1752600" cy="1257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9" name="AutoShape 10">
            <a:extLst>
              <a:ext uri="{FF2B5EF4-FFF2-40B4-BE49-F238E27FC236}">
                <a16:creationId xmlns:a16="http://schemas.microsoft.com/office/drawing/2014/main" id="{EAB4D4ED-BDAB-2BE0-85CC-05BDEDBE478C}"/>
              </a:ext>
            </a:extLst>
          </p:cNvPr>
          <p:cNvCxnSpPr>
            <a:cxnSpLocks noChangeShapeType="1"/>
            <a:stCxn id="66564" idx="6"/>
          </p:cNvCxnSpPr>
          <p:nvPr/>
        </p:nvCxnSpPr>
        <p:spPr bwMode="auto">
          <a:xfrm flipV="1">
            <a:off x="3733800" y="3695700"/>
            <a:ext cx="1895475"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0" name="AutoShape 11">
            <a:extLst>
              <a:ext uri="{FF2B5EF4-FFF2-40B4-BE49-F238E27FC236}">
                <a16:creationId xmlns:a16="http://schemas.microsoft.com/office/drawing/2014/main" id="{7EB544F8-D608-3D9B-30AA-67F7A798F191}"/>
              </a:ext>
            </a:extLst>
          </p:cNvPr>
          <p:cNvCxnSpPr>
            <a:cxnSpLocks noChangeShapeType="1"/>
            <a:stCxn id="66564" idx="6"/>
            <a:endCxn id="66612" idx="2"/>
          </p:cNvCxnSpPr>
          <p:nvPr/>
        </p:nvCxnSpPr>
        <p:spPr bwMode="auto">
          <a:xfrm flipV="1">
            <a:off x="3733800" y="2819400"/>
            <a:ext cx="1752600" cy="13335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1" name="AutoShape 12">
            <a:extLst>
              <a:ext uri="{FF2B5EF4-FFF2-40B4-BE49-F238E27FC236}">
                <a16:creationId xmlns:a16="http://schemas.microsoft.com/office/drawing/2014/main" id="{3F6B3345-EAF1-897D-D178-E2EC2C1CCBF5}"/>
              </a:ext>
            </a:extLst>
          </p:cNvPr>
          <p:cNvCxnSpPr>
            <a:cxnSpLocks noChangeShapeType="1"/>
            <a:stCxn id="66612" idx="6"/>
          </p:cNvCxnSpPr>
          <p:nvPr/>
        </p:nvCxnSpPr>
        <p:spPr bwMode="auto">
          <a:xfrm>
            <a:off x="5943600" y="2819400"/>
            <a:ext cx="1400175" cy="4683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2" name="AutoShape 13">
            <a:extLst>
              <a:ext uri="{FF2B5EF4-FFF2-40B4-BE49-F238E27FC236}">
                <a16:creationId xmlns:a16="http://schemas.microsoft.com/office/drawing/2014/main" id="{41953B55-05CE-013D-E313-3AA130EDE6A8}"/>
              </a:ext>
            </a:extLst>
          </p:cNvPr>
          <p:cNvCxnSpPr>
            <a:cxnSpLocks noChangeShapeType="1"/>
          </p:cNvCxnSpPr>
          <p:nvPr/>
        </p:nvCxnSpPr>
        <p:spPr bwMode="auto">
          <a:xfrm flipV="1">
            <a:off x="5943600" y="3352800"/>
            <a:ext cx="1400175"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6573" name="Text Box 14">
            <a:extLst>
              <a:ext uri="{FF2B5EF4-FFF2-40B4-BE49-F238E27FC236}">
                <a16:creationId xmlns:a16="http://schemas.microsoft.com/office/drawing/2014/main" id="{7C698121-EC0F-8F35-385F-BC20398593EF}"/>
              </a:ext>
            </a:extLst>
          </p:cNvPr>
          <p:cNvSpPr txBox="1">
            <a:spLocks noChangeArrowheads="1"/>
          </p:cNvSpPr>
          <p:nvPr/>
        </p:nvSpPr>
        <p:spPr bwMode="auto">
          <a:xfrm>
            <a:off x="2690813" y="1536353"/>
            <a:ext cx="2138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009900"/>
                </a:solidFill>
                <a:latin typeface="Times New Roman" panose="02020603050405020304" pitchFamily="18" charset="0"/>
              </a:rPr>
              <a:t>Input Layer</a:t>
            </a:r>
          </a:p>
        </p:txBody>
      </p:sp>
      <p:sp>
        <p:nvSpPr>
          <p:cNvPr id="66574" name="Text Box 15">
            <a:extLst>
              <a:ext uri="{FF2B5EF4-FFF2-40B4-BE49-F238E27FC236}">
                <a16:creationId xmlns:a16="http://schemas.microsoft.com/office/drawing/2014/main" id="{03BB3E46-96F2-15A6-391A-6E2028A0C186}"/>
              </a:ext>
            </a:extLst>
          </p:cNvPr>
          <p:cNvSpPr txBox="1">
            <a:spLocks noChangeArrowheads="1"/>
          </p:cNvSpPr>
          <p:nvPr/>
        </p:nvSpPr>
        <p:spPr bwMode="auto">
          <a:xfrm>
            <a:off x="3643313" y="4908550"/>
            <a:ext cx="130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a:latin typeface="Times New Roman" panose="02020603050405020304" pitchFamily="18" charset="0"/>
              </a:rPr>
              <a:t>Weights</a:t>
            </a:r>
          </a:p>
        </p:txBody>
      </p:sp>
      <p:sp>
        <p:nvSpPr>
          <p:cNvPr id="66575" name="Text Box 16">
            <a:extLst>
              <a:ext uri="{FF2B5EF4-FFF2-40B4-BE49-F238E27FC236}">
                <a16:creationId xmlns:a16="http://schemas.microsoft.com/office/drawing/2014/main" id="{78B5285C-CAC4-9A39-99CA-79099F294542}"/>
              </a:ext>
            </a:extLst>
          </p:cNvPr>
          <p:cNvSpPr txBox="1">
            <a:spLocks noChangeArrowheads="1"/>
          </p:cNvSpPr>
          <p:nvPr/>
        </p:nvSpPr>
        <p:spPr bwMode="auto">
          <a:xfrm>
            <a:off x="7380692" y="1500409"/>
            <a:ext cx="221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CC0000"/>
                </a:solidFill>
                <a:latin typeface="Times New Roman" panose="02020603050405020304" pitchFamily="18" charset="0"/>
              </a:rPr>
              <a:t>Output Layer</a:t>
            </a:r>
          </a:p>
        </p:txBody>
      </p:sp>
      <p:sp>
        <p:nvSpPr>
          <p:cNvPr id="66576" name="Text Box 17">
            <a:extLst>
              <a:ext uri="{FF2B5EF4-FFF2-40B4-BE49-F238E27FC236}">
                <a16:creationId xmlns:a16="http://schemas.microsoft.com/office/drawing/2014/main" id="{71085773-285D-01AA-1B24-9A404D48AF60}"/>
              </a:ext>
            </a:extLst>
          </p:cNvPr>
          <p:cNvSpPr txBox="1">
            <a:spLocks noChangeArrowheads="1"/>
          </p:cNvSpPr>
          <p:nvPr/>
        </p:nvSpPr>
        <p:spPr bwMode="auto">
          <a:xfrm>
            <a:off x="1738313" y="4892675"/>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Inputs</a:t>
            </a:r>
          </a:p>
          <a:p>
            <a:pPr>
              <a:spcBef>
                <a:spcPct val="50000"/>
              </a:spcBef>
            </a:pPr>
            <a:r>
              <a:rPr lang="en-US" altLang="en-US" sz="2400" i="1" dirty="0">
                <a:solidFill>
                  <a:srgbClr val="009900"/>
                </a:solidFill>
                <a:latin typeface="Times New Roman" panose="02020603050405020304" pitchFamily="18" charset="0"/>
              </a:rPr>
              <a:t>(Features)</a:t>
            </a:r>
          </a:p>
        </p:txBody>
      </p:sp>
      <p:sp>
        <p:nvSpPr>
          <p:cNvPr id="66577" name="Text Box 18">
            <a:extLst>
              <a:ext uri="{FF2B5EF4-FFF2-40B4-BE49-F238E27FC236}">
                <a16:creationId xmlns:a16="http://schemas.microsoft.com/office/drawing/2014/main" id="{6EAF0520-373D-D908-C586-0D18D72CC00F}"/>
              </a:ext>
            </a:extLst>
          </p:cNvPr>
          <p:cNvSpPr txBox="1">
            <a:spLocks noChangeArrowheads="1"/>
          </p:cNvSpPr>
          <p:nvPr/>
        </p:nvSpPr>
        <p:spPr bwMode="auto">
          <a:xfrm>
            <a:off x="9305445" y="4895926"/>
            <a:ext cx="160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CC0000"/>
                </a:solidFill>
                <a:latin typeface="Times New Roman" panose="02020603050405020304" pitchFamily="18" charset="0"/>
              </a:rPr>
              <a:t>Outputs</a:t>
            </a:r>
          </a:p>
        </p:txBody>
      </p:sp>
      <p:sp>
        <p:nvSpPr>
          <p:cNvPr id="66578" name="Text Box 19">
            <a:extLst>
              <a:ext uri="{FF2B5EF4-FFF2-40B4-BE49-F238E27FC236}">
                <a16:creationId xmlns:a16="http://schemas.microsoft.com/office/drawing/2014/main" id="{B5218E2B-BFA1-A803-E73D-5FC1F8999C8C}"/>
              </a:ext>
            </a:extLst>
          </p:cNvPr>
          <p:cNvSpPr txBox="1">
            <a:spLocks noChangeArrowheads="1"/>
          </p:cNvSpPr>
          <p:nvPr/>
        </p:nvSpPr>
        <p:spPr bwMode="auto">
          <a:xfrm>
            <a:off x="20574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a:solidFill>
                  <a:srgbClr val="009900"/>
                </a:solidFill>
                <a:latin typeface="Times New Roman" panose="02020603050405020304" pitchFamily="18" charset="0"/>
              </a:rPr>
              <a:t>Age</a:t>
            </a:r>
          </a:p>
        </p:txBody>
      </p:sp>
      <p:sp>
        <p:nvSpPr>
          <p:cNvPr id="66579" name="Text Box 20">
            <a:extLst>
              <a:ext uri="{FF2B5EF4-FFF2-40B4-BE49-F238E27FC236}">
                <a16:creationId xmlns:a16="http://schemas.microsoft.com/office/drawing/2014/main" id="{C04A6F22-B138-D15F-8C62-49010083745A}"/>
              </a:ext>
            </a:extLst>
          </p:cNvPr>
          <p:cNvSpPr txBox="1">
            <a:spLocks noChangeArrowheads="1"/>
          </p:cNvSpPr>
          <p:nvPr/>
        </p:nvSpPr>
        <p:spPr bwMode="auto">
          <a:xfrm>
            <a:off x="30480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a:solidFill>
                  <a:schemeClr val="bg1"/>
                </a:solidFill>
                <a:latin typeface="Times New Roman" panose="02020603050405020304" pitchFamily="18" charset="0"/>
              </a:rPr>
              <a:t>34</a:t>
            </a:r>
            <a:endParaRPr lang="en-US" altLang="en-US" sz="2400" i="1">
              <a:solidFill>
                <a:schemeClr val="bg1"/>
              </a:solidFill>
              <a:latin typeface="Times New Roman" panose="02020603050405020304" pitchFamily="18" charset="0"/>
            </a:endParaRPr>
          </a:p>
        </p:txBody>
      </p:sp>
      <p:sp>
        <p:nvSpPr>
          <p:cNvPr id="66580" name="Text Box 21">
            <a:extLst>
              <a:ext uri="{FF2B5EF4-FFF2-40B4-BE49-F238E27FC236}">
                <a16:creationId xmlns:a16="http://schemas.microsoft.com/office/drawing/2014/main" id="{CCF94E1B-3813-0487-0289-8D7B485D18F7}"/>
              </a:ext>
            </a:extLst>
          </p:cNvPr>
          <p:cNvSpPr txBox="1">
            <a:spLocks noChangeArrowheads="1"/>
          </p:cNvSpPr>
          <p:nvPr/>
        </p:nvSpPr>
        <p:spPr bwMode="auto">
          <a:xfrm>
            <a:off x="2955657" y="307289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dirty="0">
                <a:solidFill>
                  <a:schemeClr val="bg1"/>
                </a:solidFill>
                <a:latin typeface="Times New Roman" panose="02020603050405020304" pitchFamily="18" charset="0"/>
              </a:rPr>
              <a:t>29</a:t>
            </a:r>
            <a:endParaRPr lang="en-US" altLang="en-US" sz="2400" i="1" dirty="0">
              <a:solidFill>
                <a:schemeClr val="bg1"/>
              </a:solidFill>
              <a:latin typeface="Times New Roman" panose="02020603050405020304" pitchFamily="18" charset="0"/>
            </a:endParaRPr>
          </a:p>
        </p:txBody>
      </p:sp>
      <p:sp>
        <p:nvSpPr>
          <p:cNvPr id="66581" name="Text Box 22">
            <a:extLst>
              <a:ext uri="{FF2B5EF4-FFF2-40B4-BE49-F238E27FC236}">
                <a16:creationId xmlns:a16="http://schemas.microsoft.com/office/drawing/2014/main" id="{B62DA61D-52CC-B7A2-6C25-27A5ACF1B499}"/>
              </a:ext>
            </a:extLst>
          </p:cNvPr>
          <p:cNvSpPr txBox="1">
            <a:spLocks noChangeArrowheads="1"/>
          </p:cNvSpPr>
          <p:nvPr/>
        </p:nvSpPr>
        <p:spPr bwMode="auto">
          <a:xfrm>
            <a:off x="2057400" y="3124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BMI</a:t>
            </a:r>
          </a:p>
        </p:txBody>
      </p:sp>
      <p:sp>
        <p:nvSpPr>
          <p:cNvPr id="66582" name="Text Box 23">
            <a:extLst>
              <a:ext uri="{FF2B5EF4-FFF2-40B4-BE49-F238E27FC236}">
                <a16:creationId xmlns:a16="http://schemas.microsoft.com/office/drawing/2014/main" id="{9BAAAB2D-C95B-8390-79F1-451C7398EDB8}"/>
              </a:ext>
            </a:extLst>
          </p:cNvPr>
          <p:cNvSpPr txBox="1">
            <a:spLocks noChangeArrowheads="1"/>
          </p:cNvSpPr>
          <p:nvPr/>
        </p:nvSpPr>
        <p:spPr bwMode="auto">
          <a:xfrm>
            <a:off x="1774824" y="3962400"/>
            <a:ext cx="1273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Glucose</a:t>
            </a:r>
          </a:p>
        </p:txBody>
      </p:sp>
      <p:sp>
        <p:nvSpPr>
          <p:cNvPr id="66583" name="Text Box 24">
            <a:extLst>
              <a:ext uri="{FF2B5EF4-FFF2-40B4-BE49-F238E27FC236}">
                <a16:creationId xmlns:a16="http://schemas.microsoft.com/office/drawing/2014/main" id="{A6BF525F-5964-0C11-C5F7-523E5F4E46C7}"/>
              </a:ext>
            </a:extLst>
          </p:cNvPr>
          <p:cNvSpPr txBox="1">
            <a:spLocks noChangeArrowheads="1"/>
          </p:cNvSpPr>
          <p:nvPr/>
        </p:nvSpPr>
        <p:spPr bwMode="auto">
          <a:xfrm>
            <a:off x="2974725" y="393459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dirty="0">
                <a:solidFill>
                  <a:schemeClr val="bg1"/>
                </a:solidFill>
                <a:latin typeface="Times New Roman" panose="02020603050405020304" pitchFamily="18" charset="0"/>
              </a:rPr>
              <a:t>140</a:t>
            </a:r>
            <a:endParaRPr lang="en-US" altLang="en-US" sz="2400" i="1" dirty="0">
              <a:solidFill>
                <a:schemeClr val="bg1"/>
              </a:solidFill>
              <a:latin typeface="Times New Roman" panose="02020603050405020304" pitchFamily="18" charset="0"/>
            </a:endParaRPr>
          </a:p>
        </p:txBody>
      </p:sp>
      <p:sp>
        <p:nvSpPr>
          <p:cNvPr id="66584" name="Text Box 25">
            <a:extLst>
              <a:ext uri="{FF2B5EF4-FFF2-40B4-BE49-F238E27FC236}">
                <a16:creationId xmlns:a16="http://schemas.microsoft.com/office/drawing/2014/main" id="{C98AE411-EEFA-96F1-8E29-7770BCC8B310}"/>
              </a:ext>
            </a:extLst>
          </p:cNvPr>
          <p:cNvSpPr txBox="1">
            <a:spLocks noChangeArrowheads="1"/>
          </p:cNvSpPr>
          <p:nvPr/>
        </p:nvSpPr>
        <p:spPr bwMode="auto">
          <a:xfrm>
            <a:off x="4240213" y="218916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.6</a:t>
            </a:r>
            <a:endParaRPr lang="en-US" altLang="en-US" sz="1200">
              <a:latin typeface="Times New Roman" panose="02020603050405020304" pitchFamily="18" charset="0"/>
            </a:endParaRPr>
          </a:p>
        </p:txBody>
      </p:sp>
      <p:sp>
        <p:nvSpPr>
          <p:cNvPr id="66585" name="Text Box 26">
            <a:extLst>
              <a:ext uri="{FF2B5EF4-FFF2-40B4-BE49-F238E27FC236}">
                <a16:creationId xmlns:a16="http://schemas.microsoft.com/office/drawing/2014/main" id="{3DBB2271-6F89-998F-5254-D7FFE0840739}"/>
              </a:ext>
            </a:extLst>
          </p:cNvPr>
          <p:cNvSpPr txBox="1">
            <a:spLocks noChangeArrowheads="1"/>
          </p:cNvSpPr>
          <p:nvPr/>
        </p:nvSpPr>
        <p:spPr bwMode="auto">
          <a:xfrm>
            <a:off x="6775450" y="283527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.5</a:t>
            </a:r>
            <a:endParaRPr lang="en-US" altLang="en-US" sz="1200">
              <a:latin typeface="Times New Roman" panose="02020603050405020304" pitchFamily="18" charset="0"/>
            </a:endParaRPr>
          </a:p>
        </p:txBody>
      </p:sp>
      <p:sp>
        <p:nvSpPr>
          <p:cNvPr id="66586" name="Text Box 27">
            <a:extLst>
              <a:ext uri="{FF2B5EF4-FFF2-40B4-BE49-F238E27FC236}">
                <a16:creationId xmlns:a16="http://schemas.microsoft.com/office/drawing/2014/main" id="{CEDAEBD4-48F1-5F17-2711-7E058A7D1F89}"/>
              </a:ext>
            </a:extLst>
          </p:cNvPr>
          <p:cNvSpPr txBox="1">
            <a:spLocks noChangeArrowheads="1"/>
          </p:cNvSpPr>
          <p:nvPr/>
        </p:nvSpPr>
        <p:spPr bwMode="auto">
          <a:xfrm>
            <a:off x="6773863" y="33750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.8</a:t>
            </a:r>
            <a:endParaRPr lang="en-US" altLang="en-US" sz="1200">
              <a:latin typeface="Times New Roman" panose="02020603050405020304" pitchFamily="18" charset="0"/>
            </a:endParaRPr>
          </a:p>
        </p:txBody>
      </p:sp>
      <p:sp>
        <p:nvSpPr>
          <p:cNvPr id="66587" name="Text Box 28">
            <a:extLst>
              <a:ext uri="{FF2B5EF4-FFF2-40B4-BE49-F238E27FC236}">
                <a16:creationId xmlns:a16="http://schemas.microsoft.com/office/drawing/2014/main" id="{B5E63E0B-4D75-39F5-0A52-3E340F2C2E52}"/>
              </a:ext>
            </a:extLst>
          </p:cNvPr>
          <p:cNvSpPr txBox="1">
            <a:spLocks noChangeArrowheads="1"/>
          </p:cNvSpPr>
          <p:nvPr/>
        </p:nvSpPr>
        <p:spPr bwMode="auto">
          <a:xfrm>
            <a:off x="4424363" y="393541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sp>
        <p:nvSpPr>
          <p:cNvPr id="66588" name="Text Box 29">
            <a:extLst>
              <a:ext uri="{FF2B5EF4-FFF2-40B4-BE49-F238E27FC236}">
                <a16:creationId xmlns:a16="http://schemas.microsoft.com/office/drawing/2014/main" id="{DCED2D7B-C406-6999-1F19-93415B4D7595}"/>
              </a:ext>
            </a:extLst>
          </p:cNvPr>
          <p:cNvSpPr txBox="1">
            <a:spLocks noChangeArrowheads="1"/>
          </p:cNvSpPr>
          <p:nvPr/>
        </p:nvSpPr>
        <p:spPr bwMode="auto">
          <a:xfrm>
            <a:off x="3851275" y="28670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.1</a:t>
            </a:r>
            <a:endParaRPr lang="en-US" altLang="en-US" sz="1200">
              <a:latin typeface="Times New Roman" panose="02020603050405020304" pitchFamily="18" charset="0"/>
            </a:endParaRPr>
          </a:p>
        </p:txBody>
      </p:sp>
      <p:sp>
        <p:nvSpPr>
          <p:cNvPr id="66589" name="Text Box 30">
            <a:extLst>
              <a:ext uri="{FF2B5EF4-FFF2-40B4-BE49-F238E27FC236}">
                <a16:creationId xmlns:a16="http://schemas.microsoft.com/office/drawing/2014/main" id="{4BA4F36E-6D61-595C-7AF9-2E740F50882A}"/>
              </a:ext>
            </a:extLst>
          </p:cNvPr>
          <p:cNvSpPr txBox="1">
            <a:spLocks noChangeArrowheads="1"/>
          </p:cNvSpPr>
          <p:nvPr/>
        </p:nvSpPr>
        <p:spPr bwMode="auto">
          <a:xfrm>
            <a:off x="3835400" y="33115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.3</a:t>
            </a:r>
            <a:endParaRPr lang="en-US" altLang="en-US" sz="1200">
              <a:latin typeface="Times New Roman" panose="02020603050405020304" pitchFamily="18" charset="0"/>
            </a:endParaRPr>
          </a:p>
        </p:txBody>
      </p:sp>
      <p:sp>
        <p:nvSpPr>
          <p:cNvPr id="66590" name="Text Box 31">
            <a:extLst>
              <a:ext uri="{FF2B5EF4-FFF2-40B4-BE49-F238E27FC236}">
                <a16:creationId xmlns:a16="http://schemas.microsoft.com/office/drawing/2014/main" id="{170DCFEC-DBA5-E2F9-C34F-2C6B1E1A7766}"/>
              </a:ext>
            </a:extLst>
          </p:cNvPr>
          <p:cNvSpPr txBox="1">
            <a:spLocks noChangeArrowheads="1"/>
          </p:cNvSpPr>
          <p:nvPr/>
        </p:nvSpPr>
        <p:spPr bwMode="auto">
          <a:xfrm>
            <a:off x="4229100" y="3556000"/>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.7</a:t>
            </a:r>
            <a:endParaRPr lang="en-US" altLang="en-US" sz="1200">
              <a:latin typeface="Times New Roman" panose="02020603050405020304" pitchFamily="18" charset="0"/>
            </a:endParaRPr>
          </a:p>
        </p:txBody>
      </p:sp>
      <p:sp>
        <p:nvSpPr>
          <p:cNvPr id="66591" name="Text Box 32">
            <a:extLst>
              <a:ext uri="{FF2B5EF4-FFF2-40B4-BE49-F238E27FC236}">
                <a16:creationId xmlns:a16="http://schemas.microsoft.com/office/drawing/2014/main" id="{03347865-8D2C-7B86-2C1D-6C8A705F4AAE}"/>
              </a:ext>
            </a:extLst>
          </p:cNvPr>
          <p:cNvSpPr txBox="1">
            <a:spLocks noChangeArrowheads="1"/>
          </p:cNvSpPr>
          <p:nvPr/>
        </p:nvSpPr>
        <p:spPr bwMode="auto">
          <a:xfrm>
            <a:off x="4244975" y="262096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sp>
        <p:nvSpPr>
          <p:cNvPr id="66592" name="Text Box 33">
            <a:extLst>
              <a:ext uri="{FF2B5EF4-FFF2-40B4-BE49-F238E27FC236}">
                <a16:creationId xmlns:a16="http://schemas.microsoft.com/office/drawing/2014/main" id="{1BC7CA10-1FA0-8FC4-6E68-CA97F33BF51F}"/>
              </a:ext>
            </a:extLst>
          </p:cNvPr>
          <p:cNvSpPr txBox="1">
            <a:spLocks noChangeArrowheads="1"/>
          </p:cNvSpPr>
          <p:nvPr/>
        </p:nvSpPr>
        <p:spPr bwMode="auto">
          <a:xfrm>
            <a:off x="6391275" y="4958708"/>
            <a:ext cx="130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latin typeface="Times New Roman" panose="02020603050405020304" pitchFamily="18" charset="0"/>
              </a:rPr>
              <a:t>Weights</a:t>
            </a:r>
          </a:p>
        </p:txBody>
      </p:sp>
      <p:sp>
        <p:nvSpPr>
          <p:cNvPr id="66593" name="Text Box 34">
            <a:extLst>
              <a:ext uri="{FF2B5EF4-FFF2-40B4-BE49-F238E27FC236}">
                <a16:creationId xmlns:a16="http://schemas.microsoft.com/office/drawing/2014/main" id="{96D28CE1-2003-575D-1580-4FC00BC48BA3}"/>
              </a:ext>
            </a:extLst>
          </p:cNvPr>
          <p:cNvSpPr txBox="1">
            <a:spLocks noChangeArrowheads="1"/>
          </p:cNvSpPr>
          <p:nvPr/>
        </p:nvSpPr>
        <p:spPr bwMode="auto">
          <a:xfrm>
            <a:off x="4986534" y="1524943"/>
            <a:ext cx="221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chemeClr val="accent2"/>
                </a:solidFill>
                <a:latin typeface="Times New Roman" panose="02020603050405020304" pitchFamily="18" charset="0"/>
              </a:rPr>
              <a:t>Hidden Layer</a:t>
            </a:r>
            <a:endParaRPr lang="en-US" altLang="en-US" sz="2400" dirty="0">
              <a:latin typeface="Times New Roman" panose="02020603050405020304" pitchFamily="18" charset="0"/>
            </a:endParaRPr>
          </a:p>
        </p:txBody>
      </p:sp>
      <p:sp>
        <p:nvSpPr>
          <p:cNvPr id="66594" name="Text Box 35">
            <a:extLst>
              <a:ext uri="{FF2B5EF4-FFF2-40B4-BE49-F238E27FC236}">
                <a16:creationId xmlns:a16="http://schemas.microsoft.com/office/drawing/2014/main" id="{221F6690-D086-9CCA-8E6E-A985665AD5EB}"/>
              </a:ext>
            </a:extLst>
          </p:cNvPr>
          <p:cNvSpPr txBox="1">
            <a:spLocks noChangeArrowheads="1"/>
          </p:cNvSpPr>
          <p:nvPr/>
        </p:nvSpPr>
        <p:spPr bwMode="auto">
          <a:xfrm>
            <a:off x="8759825" y="2315269"/>
            <a:ext cx="3012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dirty="0">
                <a:solidFill>
                  <a:srgbClr val="C00000"/>
                </a:solidFill>
                <a:latin typeface="Times New Roman" panose="02020603050405020304" pitchFamily="18" charset="0"/>
              </a:rPr>
              <a:t>“Probability of Diabetes”</a:t>
            </a:r>
            <a:endParaRPr lang="en-US" altLang="en-US" sz="2400" i="1" dirty="0">
              <a:solidFill>
                <a:srgbClr val="C00000"/>
              </a:solidFill>
              <a:latin typeface="Times New Roman" panose="02020603050405020304" pitchFamily="18" charset="0"/>
            </a:endParaRPr>
          </a:p>
        </p:txBody>
      </p:sp>
      <p:sp>
        <p:nvSpPr>
          <p:cNvPr id="66595" name="Text Box 36">
            <a:extLst>
              <a:ext uri="{FF2B5EF4-FFF2-40B4-BE49-F238E27FC236}">
                <a16:creationId xmlns:a16="http://schemas.microsoft.com/office/drawing/2014/main" id="{A51897FE-0F4B-CE6A-9003-594A3943B6F0}"/>
              </a:ext>
            </a:extLst>
          </p:cNvPr>
          <p:cNvSpPr txBox="1">
            <a:spLocks noChangeArrowheads="1"/>
          </p:cNvSpPr>
          <p:nvPr/>
        </p:nvSpPr>
        <p:spPr bwMode="auto">
          <a:xfrm>
            <a:off x="9475833" y="2939256"/>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C00000"/>
                </a:solidFill>
                <a:latin typeface="Times New Roman" panose="02020603050405020304" pitchFamily="18" charset="0"/>
              </a:rPr>
              <a:t>0.6</a:t>
            </a:r>
            <a:endParaRPr lang="en-US" altLang="en-US" sz="2400" i="1" dirty="0">
              <a:solidFill>
                <a:srgbClr val="C00000"/>
              </a:solidFill>
              <a:latin typeface="Times New Roman" panose="02020603050405020304" pitchFamily="18" charset="0"/>
            </a:endParaRPr>
          </a:p>
        </p:txBody>
      </p:sp>
      <p:grpSp>
        <p:nvGrpSpPr>
          <p:cNvPr id="66596" name="Group 37">
            <a:extLst>
              <a:ext uri="{FF2B5EF4-FFF2-40B4-BE49-F238E27FC236}">
                <a16:creationId xmlns:a16="http://schemas.microsoft.com/office/drawing/2014/main" id="{A6B830EA-2489-000A-50DF-0F938B9F4634}"/>
              </a:ext>
            </a:extLst>
          </p:cNvPr>
          <p:cNvGrpSpPr>
            <a:grpSpLocks/>
          </p:cNvGrpSpPr>
          <p:nvPr/>
        </p:nvGrpSpPr>
        <p:grpSpPr bwMode="auto">
          <a:xfrm>
            <a:off x="7318376" y="2625725"/>
            <a:ext cx="2058988" cy="1401763"/>
            <a:chOff x="3340" y="1013"/>
            <a:chExt cx="1297" cy="883"/>
          </a:xfrm>
        </p:grpSpPr>
        <p:sp>
          <p:nvSpPr>
            <p:cNvPr id="66620" name="AutoShape 38">
              <a:extLst>
                <a:ext uri="{FF2B5EF4-FFF2-40B4-BE49-F238E27FC236}">
                  <a16:creationId xmlns:a16="http://schemas.microsoft.com/office/drawing/2014/main" id="{C73BC0B0-7659-E68C-4BA5-AC1F3D4AFE51}"/>
                </a:ext>
              </a:extLst>
            </p:cNvPr>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21" name="Group 39">
              <a:extLst>
                <a:ext uri="{FF2B5EF4-FFF2-40B4-BE49-F238E27FC236}">
                  <a16:creationId xmlns:a16="http://schemas.microsoft.com/office/drawing/2014/main" id="{3A1BBC5B-938B-40BB-B0F4-D81D030CE79D}"/>
                </a:ext>
              </a:extLst>
            </p:cNvPr>
            <p:cNvGrpSpPr>
              <a:grpSpLocks/>
            </p:cNvGrpSpPr>
            <p:nvPr/>
          </p:nvGrpSpPr>
          <p:grpSpPr bwMode="auto">
            <a:xfrm>
              <a:off x="3785" y="1189"/>
              <a:ext cx="404" cy="331"/>
              <a:chOff x="4520" y="1893"/>
              <a:chExt cx="404" cy="331"/>
            </a:xfrm>
          </p:grpSpPr>
          <p:sp>
            <p:nvSpPr>
              <p:cNvPr id="66625" name="Freeform 40">
                <a:extLst>
                  <a:ext uri="{FF2B5EF4-FFF2-40B4-BE49-F238E27FC236}">
                    <a16:creationId xmlns:a16="http://schemas.microsoft.com/office/drawing/2014/main" id="{BA805037-F6CD-0D35-510A-0474769A3AC8}"/>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26" name="Freeform 41">
                <a:extLst>
                  <a:ext uri="{FF2B5EF4-FFF2-40B4-BE49-F238E27FC236}">
                    <a16:creationId xmlns:a16="http://schemas.microsoft.com/office/drawing/2014/main" id="{5C10FB82-136E-3D42-4CBA-7BA456166FDE}"/>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22" name="Text Box 42">
              <a:extLst>
                <a:ext uri="{FF2B5EF4-FFF2-40B4-BE49-F238E27FC236}">
                  <a16:creationId xmlns:a16="http://schemas.microsoft.com/office/drawing/2014/main" id="{175CB13E-23EC-C638-9518-329251B93DBA}"/>
                </a:ext>
              </a:extLst>
            </p:cNvPr>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3200">
                  <a:latin typeface="Symbol" panose="05050102010706020507" pitchFamily="18" charset="2"/>
                </a:rPr>
                <a:t>S</a:t>
              </a:r>
              <a:endParaRPr lang="en-US" altLang="en-US" sz="1200">
                <a:latin typeface="Times New Roman" panose="02020603050405020304" pitchFamily="18" charset="0"/>
              </a:endParaRPr>
            </a:p>
          </p:txBody>
        </p:sp>
        <p:sp>
          <p:nvSpPr>
            <p:cNvPr id="66623" name="Freeform 43">
              <a:extLst>
                <a:ext uri="{FF2B5EF4-FFF2-40B4-BE49-F238E27FC236}">
                  <a16:creationId xmlns:a16="http://schemas.microsoft.com/office/drawing/2014/main" id="{E4D7A60C-ED60-39D1-CDD2-BF51C5BB7337}"/>
                </a:ext>
              </a:extLst>
            </p:cNvPr>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24" name="Freeform 44">
              <a:extLst>
                <a:ext uri="{FF2B5EF4-FFF2-40B4-BE49-F238E27FC236}">
                  <a16:creationId xmlns:a16="http://schemas.microsoft.com/office/drawing/2014/main" id="{054B3A09-FEF2-BB67-A9A2-9A842D2A35E1}"/>
                </a:ext>
              </a:extLst>
            </p:cNvPr>
            <p:cNvSpPr>
              <a:spLocks/>
            </p:cNvSpPr>
            <p:nvPr/>
          </p:nvSpPr>
          <p:spPr bwMode="auto">
            <a:xfrm flipV="1">
              <a:off x="4013" y="1334"/>
              <a:ext cx="624" cy="96"/>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6597" name="Group 45">
            <a:extLst>
              <a:ext uri="{FF2B5EF4-FFF2-40B4-BE49-F238E27FC236}">
                <a16:creationId xmlns:a16="http://schemas.microsoft.com/office/drawing/2014/main" id="{DE005708-E066-AB65-7A80-6D6DA5120E1F}"/>
              </a:ext>
            </a:extLst>
          </p:cNvPr>
          <p:cNvGrpSpPr>
            <a:grpSpLocks/>
          </p:cNvGrpSpPr>
          <p:nvPr/>
        </p:nvGrpSpPr>
        <p:grpSpPr bwMode="auto">
          <a:xfrm>
            <a:off x="5270500" y="2416175"/>
            <a:ext cx="1036638" cy="712788"/>
            <a:chOff x="2360" y="1522"/>
            <a:chExt cx="653" cy="449"/>
          </a:xfrm>
        </p:grpSpPr>
        <p:sp>
          <p:nvSpPr>
            <p:cNvPr id="66612" name="AutoShape 46">
              <a:extLst>
                <a:ext uri="{FF2B5EF4-FFF2-40B4-BE49-F238E27FC236}">
                  <a16:creationId xmlns:a16="http://schemas.microsoft.com/office/drawing/2014/main" id="{9837A7B6-F025-7385-F2DF-4F45862E8BDF}"/>
                </a:ext>
              </a:extLst>
            </p:cNvPr>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613" name="AutoShape 47">
              <a:extLst>
                <a:ext uri="{FF2B5EF4-FFF2-40B4-BE49-F238E27FC236}">
                  <a16:creationId xmlns:a16="http://schemas.microsoft.com/office/drawing/2014/main" id="{6755E612-80C4-B15F-A93C-59FEE8BDC847}"/>
                </a:ext>
              </a:extLst>
            </p:cNvPr>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14" name="Group 48">
              <a:extLst>
                <a:ext uri="{FF2B5EF4-FFF2-40B4-BE49-F238E27FC236}">
                  <a16:creationId xmlns:a16="http://schemas.microsoft.com/office/drawing/2014/main" id="{B8EFCA50-9598-B2DF-0F01-E5122F53B093}"/>
                </a:ext>
              </a:extLst>
            </p:cNvPr>
            <p:cNvGrpSpPr>
              <a:grpSpLocks/>
            </p:cNvGrpSpPr>
            <p:nvPr/>
          </p:nvGrpSpPr>
          <p:grpSpPr bwMode="auto">
            <a:xfrm>
              <a:off x="2599" y="1612"/>
              <a:ext cx="207" cy="168"/>
              <a:chOff x="4520" y="1893"/>
              <a:chExt cx="404" cy="331"/>
            </a:xfrm>
          </p:grpSpPr>
          <p:sp>
            <p:nvSpPr>
              <p:cNvPr id="66618" name="Freeform 49">
                <a:extLst>
                  <a:ext uri="{FF2B5EF4-FFF2-40B4-BE49-F238E27FC236}">
                    <a16:creationId xmlns:a16="http://schemas.microsoft.com/office/drawing/2014/main" id="{0526F90B-CBD7-6420-482A-0541137CEF8E}"/>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9" name="Freeform 50">
                <a:extLst>
                  <a:ext uri="{FF2B5EF4-FFF2-40B4-BE49-F238E27FC236}">
                    <a16:creationId xmlns:a16="http://schemas.microsoft.com/office/drawing/2014/main" id="{A703F51A-ECDB-54C8-4F53-5F56AF639F7C}"/>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15" name="Freeform 51">
              <a:extLst>
                <a:ext uri="{FF2B5EF4-FFF2-40B4-BE49-F238E27FC236}">
                  <a16:creationId xmlns:a16="http://schemas.microsoft.com/office/drawing/2014/main" id="{F41C744A-F243-590B-EF57-3976CCDDA510}"/>
                </a:ext>
              </a:extLst>
            </p:cNvPr>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6" name="Freeform 52">
              <a:extLst>
                <a:ext uri="{FF2B5EF4-FFF2-40B4-BE49-F238E27FC236}">
                  <a16:creationId xmlns:a16="http://schemas.microsoft.com/office/drawing/2014/main" id="{ED6F88EE-0FC6-8699-692C-651921C5A9F4}"/>
                </a:ext>
              </a:extLst>
            </p:cNvPr>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7" name="Text Box 53">
              <a:extLst>
                <a:ext uri="{FF2B5EF4-FFF2-40B4-BE49-F238E27FC236}">
                  <a16:creationId xmlns:a16="http://schemas.microsoft.com/office/drawing/2014/main" id="{B031D1BF-3897-0429-7131-EF551304FF5B}"/>
                </a:ext>
              </a:extLst>
            </p:cNvPr>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a:latin typeface="Symbol" panose="05050102010706020507" pitchFamily="18" charset="2"/>
                </a:rPr>
                <a:t>S</a:t>
              </a:r>
              <a:endParaRPr lang="en-US" altLang="en-US" sz="1400">
                <a:latin typeface="Times New Roman" panose="02020603050405020304" pitchFamily="18" charset="0"/>
              </a:endParaRPr>
            </a:p>
          </p:txBody>
        </p:sp>
      </p:grpSp>
      <p:sp>
        <p:nvSpPr>
          <p:cNvPr id="66598" name="Text Box 54">
            <a:extLst>
              <a:ext uri="{FF2B5EF4-FFF2-40B4-BE49-F238E27FC236}">
                <a16:creationId xmlns:a16="http://schemas.microsoft.com/office/drawing/2014/main" id="{7F141E8A-EE89-4556-5324-8BE2D3E89F37}"/>
              </a:ext>
            </a:extLst>
          </p:cNvPr>
          <p:cNvSpPr txBox="1">
            <a:spLocks noChangeArrowheads="1"/>
          </p:cNvSpPr>
          <p:nvPr/>
        </p:nvSpPr>
        <p:spPr bwMode="auto">
          <a:xfrm>
            <a:off x="6203950" y="2262188"/>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.4</a:t>
            </a:r>
            <a:endParaRPr lang="en-US" altLang="en-US" sz="1200">
              <a:latin typeface="Times New Roman" panose="02020603050405020304" pitchFamily="18" charset="0"/>
            </a:endParaRPr>
          </a:p>
        </p:txBody>
      </p:sp>
      <p:sp>
        <p:nvSpPr>
          <p:cNvPr id="66599" name="Text Box 55">
            <a:extLst>
              <a:ext uri="{FF2B5EF4-FFF2-40B4-BE49-F238E27FC236}">
                <a16:creationId xmlns:a16="http://schemas.microsoft.com/office/drawing/2014/main" id="{7E2ED5CF-56D8-B306-EF1A-CD0370456806}"/>
              </a:ext>
            </a:extLst>
          </p:cNvPr>
          <p:cNvSpPr txBox="1">
            <a:spLocks noChangeArrowheads="1"/>
          </p:cNvSpPr>
          <p:nvPr/>
        </p:nvSpPr>
        <p:spPr bwMode="auto">
          <a:xfrm>
            <a:off x="6235700" y="3214688"/>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grpSp>
        <p:nvGrpSpPr>
          <p:cNvPr id="66600" name="Group 56">
            <a:extLst>
              <a:ext uri="{FF2B5EF4-FFF2-40B4-BE49-F238E27FC236}">
                <a16:creationId xmlns:a16="http://schemas.microsoft.com/office/drawing/2014/main" id="{09EC35DC-42D1-4E6E-D764-5C9A0382FC82}"/>
              </a:ext>
            </a:extLst>
          </p:cNvPr>
          <p:cNvGrpSpPr>
            <a:grpSpLocks/>
          </p:cNvGrpSpPr>
          <p:nvPr/>
        </p:nvGrpSpPr>
        <p:grpSpPr bwMode="auto">
          <a:xfrm>
            <a:off x="5373688" y="3308350"/>
            <a:ext cx="1036637" cy="712788"/>
            <a:chOff x="2360" y="1522"/>
            <a:chExt cx="653" cy="449"/>
          </a:xfrm>
        </p:grpSpPr>
        <p:sp>
          <p:nvSpPr>
            <p:cNvPr id="66604" name="AutoShape 57">
              <a:extLst>
                <a:ext uri="{FF2B5EF4-FFF2-40B4-BE49-F238E27FC236}">
                  <a16:creationId xmlns:a16="http://schemas.microsoft.com/office/drawing/2014/main" id="{ADDEF8D7-7318-6BB1-BC95-78777C3C04F1}"/>
                </a:ext>
              </a:extLst>
            </p:cNvPr>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605" name="AutoShape 58">
              <a:extLst>
                <a:ext uri="{FF2B5EF4-FFF2-40B4-BE49-F238E27FC236}">
                  <a16:creationId xmlns:a16="http://schemas.microsoft.com/office/drawing/2014/main" id="{2C0981ED-5DC1-BA96-8A74-C3A908C27517}"/>
                </a:ext>
              </a:extLst>
            </p:cNvPr>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06" name="Group 59">
              <a:extLst>
                <a:ext uri="{FF2B5EF4-FFF2-40B4-BE49-F238E27FC236}">
                  <a16:creationId xmlns:a16="http://schemas.microsoft.com/office/drawing/2014/main" id="{E90CF28A-4410-E914-F055-C602A0FF368C}"/>
                </a:ext>
              </a:extLst>
            </p:cNvPr>
            <p:cNvGrpSpPr>
              <a:grpSpLocks/>
            </p:cNvGrpSpPr>
            <p:nvPr/>
          </p:nvGrpSpPr>
          <p:grpSpPr bwMode="auto">
            <a:xfrm>
              <a:off x="2599" y="1612"/>
              <a:ext cx="207" cy="168"/>
              <a:chOff x="4520" y="1893"/>
              <a:chExt cx="404" cy="331"/>
            </a:xfrm>
          </p:grpSpPr>
          <p:sp>
            <p:nvSpPr>
              <p:cNvPr id="66610" name="Freeform 60">
                <a:extLst>
                  <a:ext uri="{FF2B5EF4-FFF2-40B4-BE49-F238E27FC236}">
                    <a16:creationId xmlns:a16="http://schemas.microsoft.com/office/drawing/2014/main" id="{5AC94D66-8171-71E1-9101-46D6B24B1447}"/>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1" name="Freeform 61">
                <a:extLst>
                  <a:ext uri="{FF2B5EF4-FFF2-40B4-BE49-F238E27FC236}">
                    <a16:creationId xmlns:a16="http://schemas.microsoft.com/office/drawing/2014/main" id="{C6690FAD-B939-FA49-3F79-5F9D07D95DCD}"/>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07" name="Freeform 62">
              <a:extLst>
                <a:ext uri="{FF2B5EF4-FFF2-40B4-BE49-F238E27FC236}">
                  <a16:creationId xmlns:a16="http://schemas.microsoft.com/office/drawing/2014/main" id="{36341E76-B1A1-4010-F91E-B17C78748399}"/>
                </a:ext>
              </a:extLst>
            </p:cNvPr>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8" name="Freeform 63">
              <a:extLst>
                <a:ext uri="{FF2B5EF4-FFF2-40B4-BE49-F238E27FC236}">
                  <a16:creationId xmlns:a16="http://schemas.microsoft.com/office/drawing/2014/main" id="{5CC0BB6B-A3F3-0594-1BBB-FD32D6571781}"/>
                </a:ext>
              </a:extLst>
            </p:cNvPr>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9" name="Text Box 64">
              <a:extLst>
                <a:ext uri="{FF2B5EF4-FFF2-40B4-BE49-F238E27FC236}">
                  <a16:creationId xmlns:a16="http://schemas.microsoft.com/office/drawing/2014/main" id="{F98C07C9-AFD3-036A-36B9-CD00697FBB2F}"/>
                </a:ext>
              </a:extLst>
            </p:cNvPr>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a:latin typeface="Symbol" panose="05050102010706020507" pitchFamily="18" charset="2"/>
                </a:rPr>
                <a:t>S</a:t>
              </a:r>
              <a:endParaRPr lang="en-US" altLang="en-US" sz="1400">
                <a:latin typeface="Times New Roman" panose="02020603050405020304" pitchFamily="18" charset="0"/>
              </a:endParaRPr>
            </a:p>
          </p:txBody>
        </p:sp>
      </p:grpSp>
      <p:sp>
        <p:nvSpPr>
          <p:cNvPr id="66601" name="Rectangle 65">
            <a:extLst>
              <a:ext uri="{FF2B5EF4-FFF2-40B4-BE49-F238E27FC236}">
                <a16:creationId xmlns:a16="http://schemas.microsoft.com/office/drawing/2014/main" id="{46D447BA-A5DF-6EAC-27DC-8D0E6752C385}"/>
              </a:ext>
            </a:extLst>
          </p:cNvPr>
          <p:cNvSpPr>
            <a:spLocks noGrp="1"/>
          </p:cNvSpPr>
          <p:nvPr>
            <p:ph type="title"/>
          </p:nvPr>
        </p:nvSpPr>
        <p:spPr/>
        <p:txBody>
          <a:bodyPr/>
          <a:lstStyle/>
          <a:p>
            <a:r>
              <a:rPr lang="en-US" altLang="en-US"/>
              <a:t>Neural Network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9" name="Objekt 20">
            <a:extLst>
              <a:ext uri="{FF2B5EF4-FFF2-40B4-BE49-F238E27FC236}">
                <a16:creationId xmlns:a16="http://schemas.microsoft.com/office/drawing/2014/main" id="{7E68A4E5-2365-AE6A-7FF4-79AAB6802EF7}"/>
              </a:ext>
            </a:extLst>
          </p:cNvPr>
          <p:cNvGraphicFramePr>
            <a:graphicFrameLocks noChangeAspect="1"/>
          </p:cNvGraphicFramePr>
          <p:nvPr/>
        </p:nvGraphicFramePr>
        <p:xfrm>
          <a:off x="9702800" y="4495800"/>
          <a:ext cx="914400" cy="301625"/>
        </p:xfrm>
        <a:graphic>
          <a:graphicData uri="http://schemas.openxmlformats.org/presentationml/2006/ole">
            <mc:AlternateContent xmlns:mc="http://schemas.openxmlformats.org/markup-compatibility/2006">
              <mc:Choice xmlns:v="urn:schemas-microsoft-com:vml" Requires="v">
                <p:oleObj name="Equation" r:id="rId3" imgW="914400" imgH="302400" progId="Equation.DSMT4">
                  <p:embed/>
                </p:oleObj>
              </mc:Choice>
              <mc:Fallback>
                <p:oleObj name="Equation" r:id="rId3" imgW="914400" imgH="302400" progId="Equation.DSMT4">
                  <p:embed/>
                  <p:pic>
                    <p:nvPicPr>
                      <p:cNvPr id="70659" name="Objekt 20">
                        <a:extLst>
                          <a:ext uri="{FF2B5EF4-FFF2-40B4-BE49-F238E27FC236}">
                            <a16:creationId xmlns:a16="http://schemas.microsoft.com/office/drawing/2014/main" id="{7E68A4E5-2365-AE6A-7FF4-79AAB6802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2800" y="4495800"/>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1" name="Titel 1">
            <a:extLst>
              <a:ext uri="{FF2B5EF4-FFF2-40B4-BE49-F238E27FC236}">
                <a16:creationId xmlns:a16="http://schemas.microsoft.com/office/drawing/2014/main" id="{03DCEF8B-D74A-40A6-A576-4758CEA9ECED}"/>
              </a:ext>
            </a:extLst>
          </p:cNvPr>
          <p:cNvSpPr>
            <a:spLocks noGrp="1"/>
          </p:cNvSpPr>
          <p:nvPr>
            <p:ph type="title"/>
          </p:nvPr>
        </p:nvSpPr>
        <p:spPr>
          <a:xfrm>
            <a:off x="762000" y="914400"/>
            <a:ext cx="10752138" cy="609600"/>
          </a:xfrm>
        </p:spPr>
        <p:txBody>
          <a:bodyPr/>
          <a:lstStyle/>
          <a:p>
            <a:r>
              <a:rPr lang="de-DE" altLang="en-US" b="0" dirty="0">
                <a:latin typeface="+mj-lt"/>
                <a:cs typeface="+mj-cs"/>
              </a:rPr>
              <a:t>Partially vs Fully Connected Layer</a:t>
            </a:r>
            <a:br>
              <a:rPr lang="de-DE" altLang="en-US" dirty="0">
                <a:latin typeface="+mj-lt"/>
                <a:cs typeface="+mj-cs"/>
              </a:rPr>
            </a:br>
            <a:endParaRPr lang="de-DE" altLang="en-US" dirty="0">
              <a:latin typeface="+mj-lt"/>
              <a:cs typeface="+mj-cs"/>
            </a:endParaRPr>
          </a:p>
        </p:txBody>
      </p:sp>
      <p:sp>
        <p:nvSpPr>
          <p:cNvPr id="3" name="TextBox 2">
            <a:extLst>
              <a:ext uri="{FF2B5EF4-FFF2-40B4-BE49-F238E27FC236}">
                <a16:creationId xmlns:a16="http://schemas.microsoft.com/office/drawing/2014/main" id="{B1365455-0254-B3B7-C8EE-FB8D9EA20D8E}"/>
              </a:ext>
            </a:extLst>
          </p:cNvPr>
          <p:cNvSpPr txBox="1"/>
          <p:nvPr/>
        </p:nvSpPr>
        <p:spPr>
          <a:xfrm>
            <a:off x="762000" y="1323524"/>
            <a:ext cx="10668000" cy="1384995"/>
          </a:xfrm>
          <a:prstGeom prst="rect">
            <a:avLst/>
          </a:prstGeom>
          <a:noFill/>
        </p:spPr>
        <p:txBody>
          <a:bodyPr wrap="square">
            <a:spAutoFit/>
          </a:bodyPr>
          <a:lstStyle/>
          <a:p>
            <a:r>
              <a:rPr lang="en-US" sz="2800" dirty="0">
                <a:cs typeface="Calibri" panose="020F0502020204030204" pitchFamily="34" charset="0"/>
              </a:rPr>
              <a:t>A Fully Connected (FC) layer, also known as a </a:t>
            </a:r>
            <a:r>
              <a:rPr lang="en-US" sz="2800" dirty="0">
                <a:solidFill>
                  <a:srgbClr val="C00000"/>
                </a:solidFill>
                <a:cs typeface="Calibri" panose="020F0502020204030204" pitchFamily="34" charset="0"/>
              </a:rPr>
              <a:t>dense</a:t>
            </a:r>
            <a:r>
              <a:rPr lang="en-US" sz="2800" dirty="0">
                <a:cs typeface="Calibri" panose="020F0502020204030204" pitchFamily="34" charset="0"/>
              </a:rPr>
              <a:t> layer, is a type of layer used in artificial neural networks where each neuron or node from the previous layer is connected to each neuron of the current layer.</a:t>
            </a:r>
          </a:p>
        </p:txBody>
      </p:sp>
      <p:pic>
        <p:nvPicPr>
          <p:cNvPr id="6" name="Picture 5" descr="A diagram of a network&#10;&#10;Description automatically generated">
            <a:extLst>
              <a:ext uri="{FF2B5EF4-FFF2-40B4-BE49-F238E27FC236}">
                <a16:creationId xmlns:a16="http://schemas.microsoft.com/office/drawing/2014/main" id="{ECBC2027-F1B3-847C-4682-51972B83C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800" y="3375642"/>
            <a:ext cx="8345752" cy="3456063"/>
          </a:xfrm>
          <a:prstGeom prst="rect">
            <a:avLst/>
          </a:prstGeom>
        </p:spPr>
      </p:pic>
      <p:sp>
        <p:nvSpPr>
          <p:cNvPr id="8" name="TextBox 7">
            <a:extLst>
              <a:ext uri="{FF2B5EF4-FFF2-40B4-BE49-F238E27FC236}">
                <a16:creationId xmlns:a16="http://schemas.microsoft.com/office/drawing/2014/main" id="{E19A25E2-8130-902B-3D6D-706BAA4DC964}"/>
              </a:ext>
            </a:extLst>
          </p:cNvPr>
          <p:cNvSpPr txBox="1"/>
          <p:nvPr/>
        </p:nvSpPr>
        <p:spPr>
          <a:xfrm>
            <a:off x="2093360" y="2980916"/>
            <a:ext cx="2766317" cy="369332"/>
          </a:xfrm>
          <a:prstGeom prst="rect">
            <a:avLst/>
          </a:prstGeom>
          <a:noFill/>
        </p:spPr>
        <p:txBody>
          <a:bodyPr wrap="square">
            <a:spAutoFit/>
          </a:bodyPr>
          <a:lstStyle/>
          <a:p>
            <a:r>
              <a:rPr lang="de-DE" altLang="en-US" dirty="0"/>
              <a:t>Fully Connected (Dense)</a:t>
            </a:r>
            <a:endParaRPr lang="en-US" dirty="0"/>
          </a:p>
        </p:txBody>
      </p:sp>
      <p:sp>
        <p:nvSpPr>
          <p:cNvPr id="10" name="TextBox 9">
            <a:extLst>
              <a:ext uri="{FF2B5EF4-FFF2-40B4-BE49-F238E27FC236}">
                <a16:creationId xmlns:a16="http://schemas.microsoft.com/office/drawing/2014/main" id="{A7790E41-BE21-400A-9BAB-D5F739E55B9F}"/>
              </a:ext>
            </a:extLst>
          </p:cNvPr>
          <p:cNvSpPr txBox="1"/>
          <p:nvPr/>
        </p:nvSpPr>
        <p:spPr>
          <a:xfrm>
            <a:off x="6521521" y="2955521"/>
            <a:ext cx="2940978" cy="369332"/>
          </a:xfrm>
          <a:prstGeom prst="rect">
            <a:avLst/>
          </a:prstGeom>
          <a:noFill/>
        </p:spPr>
        <p:txBody>
          <a:bodyPr wrap="square">
            <a:spAutoFit/>
          </a:bodyPr>
          <a:lstStyle/>
          <a:p>
            <a:r>
              <a:rPr lang="de-DE" altLang="en-US" dirty="0"/>
              <a:t>Partially Connected (Sparse)</a:t>
            </a:r>
            <a:endParaRPr lang="en-US" dirty="0"/>
          </a:p>
        </p:txBody>
      </p:sp>
    </p:spTree>
    <p:extLst>
      <p:ext uri="{BB962C8B-B14F-4D97-AF65-F5344CB8AC3E}">
        <p14:creationId xmlns:p14="http://schemas.microsoft.com/office/powerpoint/2010/main" val="2540533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9609DBA3-EE09-5ED6-65E9-7AA4D70B7D97}"/>
              </a:ext>
            </a:extLst>
          </p:cNvPr>
          <p:cNvSpPr>
            <a:spLocks noGrp="1"/>
          </p:cNvSpPr>
          <p:nvPr>
            <p:ph type="title"/>
          </p:nvPr>
        </p:nvSpPr>
        <p:spPr>
          <a:xfrm>
            <a:off x="914400" y="292100"/>
            <a:ext cx="10363200" cy="1123950"/>
          </a:xfrm>
        </p:spPr>
        <p:txBody>
          <a:bodyPr/>
          <a:lstStyle/>
          <a:p>
            <a:r>
              <a:rPr lang="en-US" altLang="en-US" dirty="0"/>
              <a:t>Parameters of Artificial Neural Network</a:t>
            </a:r>
          </a:p>
        </p:txBody>
      </p:sp>
      <p:sp>
        <p:nvSpPr>
          <p:cNvPr id="65539" name="Content Placeholder 2">
            <a:extLst>
              <a:ext uri="{FF2B5EF4-FFF2-40B4-BE49-F238E27FC236}">
                <a16:creationId xmlns:a16="http://schemas.microsoft.com/office/drawing/2014/main" id="{D6331A8B-A9E9-1663-0AFD-F27AA8554870}"/>
              </a:ext>
            </a:extLst>
          </p:cNvPr>
          <p:cNvSpPr>
            <a:spLocks noGrp="1"/>
          </p:cNvSpPr>
          <p:nvPr>
            <p:ph sz="quarter" idx="13"/>
          </p:nvPr>
        </p:nvSpPr>
        <p:spPr>
          <a:xfrm>
            <a:off x="6970713" y="1754188"/>
            <a:ext cx="4657725" cy="4654550"/>
          </a:xfrm>
        </p:spPr>
        <p:txBody>
          <a:bodyPr/>
          <a:lstStyle/>
          <a:p>
            <a:r>
              <a:rPr lang="en-US" altLang="en-US" dirty="0"/>
              <a:t> A neural network consists of layers of artificial neurons and connections between them (parameters).</a:t>
            </a:r>
          </a:p>
          <a:p>
            <a:r>
              <a:rPr lang="en-US" altLang="en-US" dirty="0"/>
              <a:t>Each connection is associated with a </a:t>
            </a:r>
            <a:r>
              <a:rPr lang="en-US" altLang="en-US" dirty="0">
                <a:solidFill>
                  <a:srgbClr val="C00000"/>
                </a:solidFill>
              </a:rPr>
              <a:t>weight</a:t>
            </a:r>
            <a:r>
              <a:rPr lang="en-US" altLang="en-US" dirty="0"/>
              <a:t>.</a:t>
            </a:r>
          </a:p>
          <a:p>
            <a:r>
              <a:rPr lang="en-US" altLang="en-US" dirty="0">
                <a:solidFill>
                  <a:srgbClr val="C00000"/>
                </a:solidFill>
              </a:rPr>
              <a:t>Training</a:t>
            </a:r>
            <a:r>
              <a:rPr lang="en-US" altLang="en-US" dirty="0"/>
              <a:t> of a neural network is to get to the right weights (and </a:t>
            </a:r>
            <a:r>
              <a:rPr lang="en-US" altLang="en-US" dirty="0">
                <a:solidFill>
                  <a:srgbClr val="C00000"/>
                </a:solidFill>
              </a:rPr>
              <a:t>biases</a:t>
            </a:r>
            <a:r>
              <a:rPr lang="en-US" altLang="en-US" dirty="0"/>
              <a:t>) such that the error across the training data is minimized.  </a:t>
            </a:r>
          </a:p>
        </p:txBody>
      </p:sp>
      <p:sp>
        <p:nvSpPr>
          <p:cNvPr id="65540" name="TextBox 4">
            <a:extLst>
              <a:ext uri="{FF2B5EF4-FFF2-40B4-BE49-F238E27FC236}">
                <a16:creationId xmlns:a16="http://schemas.microsoft.com/office/drawing/2014/main" id="{FD320AC3-2BD9-F23F-F91F-9948DF500A36}"/>
              </a:ext>
            </a:extLst>
          </p:cNvPr>
          <p:cNvSpPr txBox="1">
            <a:spLocks noChangeArrowheads="1"/>
          </p:cNvSpPr>
          <p:nvPr/>
        </p:nvSpPr>
        <p:spPr bwMode="auto">
          <a:xfrm>
            <a:off x="1892300" y="2044700"/>
            <a:ext cx="862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t>Hidden</a:t>
            </a:r>
          </a:p>
          <a:p>
            <a:r>
              <a:rPr lang="en-US" altLang="zh-CN" dirty="0"/>
              <a:t>layer 1</a:t>
            </a:r>
            <a:endParaRPr lang="en-US" altLang="en-US" dirty="0"/>
          </a:p>
        </p:txBody>
      </p:sp>
      <p:sp>
        <p:nvSpPr>
          <p:cNvPr id="65541" name="TextBox 5">
            <a:extLst>
              <a:ext uri="{FF2B5EF4-FFF2-40B4-BE49-F238E27FC236}">
                <a16:creationId xmlns:a16="http://schemas.microsoft.com/office/drawing/2014/main" id="{13CC6190-90B4-5EB5-A490-D6200DF15B6E}"/>
              </a:ext>
            </a:extLst>
          </p:cNvPr>
          <p:cNvSpPr txBox="1">
            <a:spLocks noChangeArrowheads="1"/>
          </p:cNvSpPr>
          <p:nvPr/>
        </p:nvSpPr>
        <p:spPr bwMode="auto">
          <a:xfrm>
            <a:off x="1030288" y="2044700"/>
            <a:ext cx="66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Input</a:t>
            </a:r>
          </a:p>
          <a:p>
            <a:r>
              <a:rPr lang="en-US" altLang="en-US"/>
              <a:t>layer</a:t>
            </a:r>
          </a:p>
        </p:txBody>
      </p:sp>
      <p:sp>
        <p:nvSpPr>
          <p:cNvPr id="65542" name="TextBox 6">
            <a:extLst>
              <a:ext uri="{FF2B5EF4-FFF2-40B4-BE49-F238E27FC236}">
                <a16:creationId xmlns:a16="http://schemas.microsoft.com/office/drawing/2014/main" id="{8F78C59B-1570-75E5-CC5B-6DC39BEFED15}"/>
              </a:ext>
            </a:extLst>
          </p:cNvPr>
          <p:cNvSpPr txBox="1">
            <a:spLocks noChangeArrowheads="1"/>
          </p:cNvSpPr>
          <p:nvPr/>
        </p:nvSpPr>
        <p:spPr bwMode="auto">
          <a:xfrm>
            <a:off x="2914650"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t>Hidden</a:t>
            </a:r>
          </a:p>
          <a:p>
            <a:r>
              <a:rPr lang="en-US" altLang="zh-CN" dirty="0"/>
              <a:t>layer 2</a:t>
            </a:r>
            <a:endParaRPr lang="en-US" altLang="en-US" dirty="0"/>
          </a:p>
        </p:txBody>
      </p:sp>
      <p:sp>
        <p:nvSpPr>
          <p:cNvPr id="65543" name="TextBox 7">
            <a:extLst>
              <a:ext uri="{FF2B5EF4-FFF2-40B4-BE49-F238E27FC236}">
                <a16:creationId xmlns:a16="http://schemas.microsoft.com/office/drawing/2014/main" id="{3A0D83E5-FBB8-1C54-9E61-5B485A341A69}"/>
              </a:ext>
            </a:extLst>
          </p:cNvPr>
          <p:cNvSpPr txBox="1">
            <a:spLocks noChangeArrowheads="1"/>
          </p:cNvSpPr>
          <p:nvPr/>
        </p:nvSpPr>
        <p:spPr bwMode="auto">
          <a:xfrm>
            <a:off x="3948113"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Hidden</a:t>
            </a:r>
          </a:p>
          <a:p>
            <a:r>
              <a:rPr lang="en-US" altLang="zh-CN"/>
              <a:t>layer 3</a:t>
            </a:r>
            <a:endParaRPr lang="en-US" altLang="en-US"/>
          </a:p>
        </p:txBody>
      </p:sp>
      <p:sp>
        <p:nvSpPr>
          <p:cNvPr id="65544" name="TextBox 8">
            <a:extLst>
              <a:ext uri="{FF2B5EF4-FFF2-40B4-BE49-F238E27FC236}">
                <a16:creationId xmlns:a16="http://schemas.microsoft.com/office/drawing/2014/main" id="{57E5020D-A17C-604E-2BBE-4A53C29C07B7}"/>
              </a:ext>
            </a:extLst>
          </p:cNvPr>
          <p:cNvSpPr txBox="1">
            <a:spLocks noChangeArrowheads="1"/>
          </p:cNvSpPr>
          <p:nvPr/>
        </p:nvSpPr>
        <p:spPr bwMode="auto">
          <a:xfrm>
            <a:off x="5038725"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Output</a:t>
            </a:r>
          </a:p>
          <a:p>
            <a:r>
              <a:rPr lang="en-US" altLang="zh-CN"/>
              <a:t>layer</a:t>
            </a:r>
            <a:endParaRPr lang="en-US" altLang="en-US"/>
          </a:p>
        </p:txBody>
      </p:sp>
      <p:sp>
        <p:nvSpPr>
          <p:cNvPr id="10" name="Oval 9">
            <a:extLst>
              <a:ext uri="{FF2B5EF4-FFF2-40B4-BE49-F238E27FC236}">
                <a16:creationId xmlns:a16="http://schemas.microsoft.com/office/drawing/2014/main" id="{9B45C895-20A5-39DD-D4C9-37C9ACE34B6B}"/>
              </a:ext>
            </a:extLst>
          </p:cNvPr>
          <p:cNvSpPr/>
          <p:nvPr/>
        </p:nvSpPr>
        <p:spPr>
          <a:xfrm>
            <a:off x="1030288" y="3227388"/>
            <a:ext cx="430212" cy="43973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E900B502-A760-C4C8-5413-D9A957847E93}"/>
              </a:ext>
            </a:extLst>
          </p:cNvPr>
          <p:cNvSpPr/>
          <p:nvPr/>
        </p:nvSpPr>
        <p:spPr>
          <a:xfrm>
            <a:off x="1030288" y="5048250"/>
            <a:ext cx="430212" cy="4381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74B80307-F43C-4439-074F-F2681C0D7083}"/>
              </a:ext>
            </a:extLst>
          </p:cNvPr>
          <p:cNvSpPr/>
          <p:nvPr/>
        </p:nvSpPr>
        <p:spPr>
          <a:xfrm>
            <a:off x="2100263" y="2792413"/>
            <a:ext cx="430212" cy="43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a:extLst>
              <a:ext uri="{FF2B5EF4-FFF2-40B4-BE49-F238E27FC236}">
                <a16:creationId xmlns:a16="http://schemas.microsoft.com/office/drawing/2014/main" id="{AF8D6C58-FB6C-A9B0-7B88-4ED6FCA035F0}"/>
              </a:ext>
            </a:extLst>
          </p:cNvPr>
          <p:cNvSpPr/>
          <p:nvPr/>
        </p:nvSpPr>
        <p:spPr>
          <a:xfrm>
            <a:off x="1030288" y="4137025"/>
            <a:ext cx="430212" cy="4397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21C66E8D-DB4D-A01A-E73D-E47DFB934AF3}"/>
              </a:ext>
            </a:extLst>
          </p:cNvPr>
          <p:cNvSpPr/>
          <p:nvPr/>
        </p:nvSpPr>
        <p:spPr>
          <a:xfrm>
            <a:off x="2081213" y="3603625"/>
            <a:ext cx="428625"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B24CEA7C-8C29-6288-A57B-CFED535E25BA}"/>
              </a:ext>
            </a:extLst>
          </p:cNvPr>
          <p:cNvSpPr/>
          <p:nvPr/>
        </p:nvSpPr>
        <p:spPr>
          <a:xfrm>
            <a:off x="2100263" y="4514850"/>
            <a:ext cx="430212"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a:extLst>
              <a:ext uri="{FF2B5EF4-FFF2-40B4-BE49-F238E27FC236}">
                <a16:creationId xmlns:a16="http://schemas.microsoft.com/office/drawing/2014/main" id="{73AFD863-0352-18F8-7FAA-91ACE859E9BE}"/>
              </a:ext>
            </a:extLst>
          </p:cNvPr>
          <p:cNvSpPr/>
          <p:nvPr/>
        </p:nvSpPr>
        <p:spPr>
          <a:xfrm>
            <a:off x="5165725" y="3667125"/>
            <a:ext cx="428625" cy="4381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a:extLst>
              <a:ext uri="{FF2B5EF4-FFF2-40B4-BE49-F238E27FC236}">
                <a16:creationId xmlns:a16="http://schemas.microsoft.com/office/drawing/2014/main" id="{B7B5434B-64FB-BC4E-143D-DF376FED084E}"/>
              </a:ext>
            </a:extLst>
          </p:cNvPr>
          <p:cNvSpPr/>
          <p:nvPr/>
        </p:nvSpPr>
        <p:spPr>
          <a:xfrm>
            <a:off x="2081213" y="5486400"/>
            <a:ext cx="428625"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a:extLst>
              <a:ext uri="{FF2B5EF4-FFF2-40B4-BE49-F238E27FC236}">
                <a16:creationId xmlns:a16="http://schemas.microsoft.com/office/drawing/2014/main" id="{8A25656F-267F-DE33-B752-12FEF62B3109}"/>
              </a:ext>
            </a:extLst>
          </p:cNvPr>
          <p:cNvSpPr/>
          <p:nvPr/>
        </p:nvSpPr>
        <p:spPr>
          <a:xfrm>
            <a:off x="3040063" y="3227388"/>
            <a:ext cx="428625" cy="43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a:extLst>
              <a:ext uri="{FF2B5EF4-FFF2-40B4-BE49-F238E27FC236}">
                <a16:creationId xmlns:a16="http://schemas.microsoft.com/office/drawing/2014/main" id="{030792BC-BEA1-C3B2-6695-4E6BCE342C5C}"/>
              </a:ext>
            </a:extLst>
          </p:cNvPr>
          <p:cNvSpPr/>
          <p:nvPr/>
        </p:nvSpPr>
        <p:spPr>
          <a:xfrm>
            <a:off x="3040063" y="5048250"/>
            <a:ext cx="428625" cy="4381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a:extLst>
              <a:ext uri="{FF2B5EF4-FFF2-40B4-BE49-F238E27FC236}">
                <a16:creationId xmlns:a16="http://schemas.microsoft.com/office/drawing/2014/main" id="{282E5207-2524-FE11-BDAC-D9ED68F6AB89}"/>
              </a:ext>
            </a:extLst>
          </p:cNvPr>
          <p:cNvSpPr/>
          <p:nvPr/>
        </p:nvSpPr>
        <p:spPr>
          <a:xfrm>
            <a:off x="3040063" y="4137025"/>
            <a:ext cx="428625" cy="4397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a:extLst>
              <a:ext uri="{FF2B5EF4-FFF2-40B4-BE49-F238E27FC236}">
                <a16:creationId xmlns:a16="http://schemas.microsoft.com/office/drawing/2014/main" id="{E91B2832-651D-F528-57A1-08EA91B72AF2}"/>
              </a:ext>
            </a:extLst>
          </p:cNvPr>
          <p:cNvSpPr/>
          <p:nvPr/>
        </p:nvSpPr>
        <p:spPr>
          <a:xfrm>
            <a:off x="4110038" y="2882900"/>
            <a:ext cx="430212"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a:extLst>
              <a:ext uri="{FF2B5EF4-FFF2-40B4-BE49-F238E27FC236}">
                <a16:creationId xmlns:a16="http://schemas.microsoft.com/office/drawing/2014/main" id="{F1563181-540C-D26D-B1A6-0594B33DAA0D}"/>
              </a:ext>
            </a:extLst>
          </p:cNvPr>
          <p:cNvSpPr/>
          <p:nvPr/>
        </p:nvSpPr>
        <p:spPr>
          <a:xfrm>
            <a:off x="4089400" y="3692525"/>
            <a:ext cx="430213"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a:extLst>
              <a:ext uri="{FF2B5EF4-FFF2-40B4-BE49-F238E27FC236}">
                <a16:creationId xmlns:a16="http://schemas.microsoft.com/office/drawing/2014/main" id="{D0F158A0-9A97-F0F8-D82A-55EC4F67BB1F}"/>
              </a:ext>
            </a:extLst>
          </p:cNvPr>
          <p:cNvSpPr/>
          <p:nvPr/>
        </p:nvSpPr>
        <p:spPr>
          <a:xfrm>
            <a:off x="4110038" y="4605338"/>
            <a:ext cx="430212"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a:extLst>
              <a:ext uri="{FF2B5EF4-FFF2-40B4-BE49-F238E27FC236}">
                <a16:creationId xmlns:a16="http://schemas.microsoft.com/office/drawing/2014/main" id="{CB9C11E5-3A63-C115-7120-6B51DCE9295B}"/>
              </a:ext>
            </a:extLst>
          </p:cNvPr>
          <p:cNvSpPr/>
          <p:nvPr/>
        </p:nvSpPr>
        <p:spPr>
          <a:xfrm>
            <a:off x="4089400" y="5576888"/>
            <a:ext cx="430213"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a:extLst>
              <a:ext uri="{FF2B5EF4-FFF2-40B4-BE49-F238E27FC236}">
                <a16:creationId xmlns:a16="http://schemas.microsoft.com/office/drawing/2014/main" id="{EF4352D7-D5CD-CB78-E194-17F5CDB641A1}"/>
              </a:ext>
            </a:extLst>
          </p:cNvPr>
          <p:cNvSpPr/>
          <p:nvPr/>
        </p:nvSpPr>
        <p:spPr>
          <a:xfrm>
            <a:off x="5186363" y="4576763"/>
            <a:ext cx="430212" cy="4381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7" name="Straight Arrow Connector 26">
            <a:extLst>
              <a:ext uri="{FF2B5EF4-FFF2-40B4-BE49-F238E27FC236}">
                <a16:creationId xmlns:a16="http://schemas.microsoft.com/office/drawing/2014/main" id="{11A2514E-81E8-628F-CD71-B25D430676FA}"/>
              </a:ext>
            </a:extLst>
          </p:cNvPr>
          <p:cNvCxnSpPr>
            <a:stCxn id="10" idx="7"/>
            <a:endCxn id="12" idx="2"/>
          </p:cNvCxnSpPr>
          <p:nvPr/>
        </p:nvCxnSpPr>
        <p:spPr>
          <a:xfrm flipV="1">
            <a:off x="1397000" y="3011488"/>
            <a:ext cx="703263" cy="28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CC6D47-402B-86F3-597F-74527377AA2A}"/>
              </a:ext>
            </a:extLst>
          </p:cNvPr>
          <p:cNvCxnSpPr>
            <a:stCxn id="10" idx="6"/>
            <a:endCxn id="14" idx="1"/>
          </p:cNvCxnSpPr>
          <p:nvPr/>
        </p:nvCxnSpPr>
        <p:spPr>
          <a:xfrm>
            <a:off x="1460500" y="3448050"/>
            <a:ext cx="682625"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4296ED-40AB-9B8F-4C31-ACDFFE35CCA7}"/>
              </a:ext>
            </a:extLst>
          </p:cNvPr>
          <p:cNvCxnSpPr>
            <a:stCxn id="10" idx="5"/>
            <a:endCxn id="15" idx="1"/>
          </p:cNvCxnSpPr>
          <p:nvPr/>
        </p:nvCxnSpPr>
        <p:spPr>
          <a:xfrm>
            <a:off x="1397000" y="3602038"/>
            <a:ext cx="766763" cy="9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CA2830-A993-E72D-E3F5-09BDFBB9D564}"/>
              </a:ext>
            </a:extLst>
          </p:cNvPr>
          <p:cNvCxnSpPr>
            <a:stCxn id="10" idx="5"/>
            <a:endCxn id="17" idx="1"/>
          </p:cNvCxnSpPr>
          <p:nvPr/>
        </p:nvCxnSpPr>
        <p:spPr>
          <a:xfrm>
            <a:off x="1397000" y="3602038"/>
            <a:ext cx="746125" cy="194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40286A-06BE-4DBF-B236-50330ED59918}"/>
              </a:ext>
            </a:extLst>
          </p:cNvPr>
          <p:cNvCxnSpPr>
            <a:stCxn id="13" idx="7"/>
            <a:endCxn id="12" idx="3"/>
          </p:cNvCxnSpPr>
          <p:nvPr/>
        </p:nvCxnSpPr>
        <p:spPr>
          <a:xfrm flipV="1">
            <a:off x="1397000" y="3167063"/>
            <a:ext cx="766763" cy="1035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38E537-870D-2A5C-13D0-54475970A96A}"/>
              </a:ext>
            </a:extLst>
          </p:cNvPr>
          <p:cNvCxnSpPr>
            <a:stCxn id="13" idx="6"/>
            <a:endCxn id="14" idx="3"/>
          </p:cNvCxnSpPr>
          <p:nvPr/>
        </p:nvCxnSpPr>
        <p:spPr>
          <a:xfrm flipV="1">
            <a:off x="1460500" y="3978275"/>
            <a:ext cx="682625" cy="37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AFE037-F5C3-1B40-930A-4F5F5C4A47F9}"/>
              </a:ext>
            </a:extLst>
          </p:cNvPr>
          <p:cNvCxnSpPr>
            <a:stCxn id="13" idx="6"/>
            <a:endCxn id="15" idx="2"/>
          </p:cNvCxnSpPr>
          <p:nvPr/>
        </p:nvCxnSpPr>
        <p:spPr>
          <a:xfrm>
            <a:off x="1460500" y="4357688"/>
            <a:ext cx="639763" cy="37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5AF085B-24DA-693E-9D41-36446532FF7A}"/>
              </a:ext>
            </a:extLst>
          </p:cNvPr>
          <p:cNvCxnSpPr>
            <a:stCxn id="13" idx="5"/>
            <a:endCxn id="17" idx="1"/>
          </p:cNvCxnSpPr>
          <p:nvPr/>
        </p:nvCxnSpPr>
        <p:spPr>
          <a:xfrm>
            <a:off x="1397000" y="4511675"/>
            <a:ext cx="746125" cy="1039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D88179-E888-1009-07E9-0EB74487EBD5}"/>
              </a:ext>
            </a:extLst>
          </p:cNvPr>
          <p:cNvCxnSpPr>
            <a:stCxn id="11" idx="7"/>
            <a:endCxn id="12" idx="3"/>
          </p:cNvCxnSpPr>
          <p:nvPr/>
        </p:nvCxnSpPr>
        <p:spPr>
          <a:xfrm flipV="1">
            <a:off x="1397000" y="3167063"/>
            <a:ext cx="766763" cy="194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7B2FD47-69A3-7A73-18F7-BE937D1086EA}"/>
              </a:ext>
            </a:extLst>
          </p:cNvPr>
          <p:cNvCxnSpPr>
            <a:stCxn id="11" idx="6"/>
            <a:endCxn id="14" idx="3"/>
          </p:cNvCxnSpPr>
          <p:nvPr/>
        </p:nvCxnSpPr>
        <p:spPr>
          <a:xfrm flipV="1">
            <a:off x="1460500" y="3978275"/>
            <a:ext cx="682625" cy="128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3EE7D96-CA4E-7355-AFC3-3C42D5DE260A}"/>
              </a:ext>
            </a:extLst>
          </p:cNvPr>
          <p:cNvCxnSpPr>
            <a:stCxn id="11" idx="6"/>
            <a:endCxn id="15" idx="3"/>
          </p:cNvCxnSpPr>
          <p:nvPr/>
        </p:nvCxnSpPr>
        <p:spPr>
          <a:xfrm flipV="1">
            <a:off x="1460500" y="4889500"/>
            <a:ext cx="703263"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E43B51-395A-F786-943E-A65011B08342}"/>
              </a:ext>
            </a:extLst>
          </p:cNvPr>
          <p:cNvCxnSpPr>
            <a:stCxn id="11" idx="5"/>
            <a:endCxn id="17" idx="2"/>
          </p:cNvCxnSpPr>
          <p:nvPr/>
        </p:nvCxnSpPr>
        <p:spPr>
          <a:xfrm>
            <a:off x="1397000" y="5422900"/>
            <a:ext cx="684213" cy="28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0E5593-0038-B31C-EAAF-87C0F38F0A6C}"/>
              </a:ext>
            </a:extLst>
          </p:cNvPr>
          <p:cNvCxnSpPr>
            <a:stCxn id="12" idx="7"/>
            <a:endCxn id="18" idx="1"/>
          </p:cNvCxnSpPr>
          <p:nvPr/>
        </p:nvCxnSpPr>
        <p:spPr>
          <a:xfrm>
            <a:off x="2466975" y="2857500"/>
            <a:ext cx="635000" cy="43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5C569B0-D743-454C-2A30-E14510D67D71}"/>
              </a:ext>
            </a:extLst>
          </p:cNvPr>
          <p:cNvCxnSpPr>
            <a:stCxn id="12" idx="6"/>
            <a:endCxn id="20" idx="1"/>
          </p:cNvCxnSpPr>
          <p:nvPr/>
        </p:nvCxnSpPr>
        <p:spPr>
          <a:xfrm>
            <a:off x="2530475" y="3011488"/>
            <a:ext cx="571500" cy="119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5E14949-E03C-1FBD-441D-C16D9F7CE249}"/>
              </a:ext>
            </a:extLst>
          </p:cNvPr>
          <p:cNvCxnSpPr>
            <a:stCxn id="12" idx="5"/>
            <a:endCxn id="19" idx="1"/>
          </p:cNvCxnSpPr>
          <p:nvPr/>
        </p:nvCxnSpPr>
        <p:spPr>
          <a:xfrm>
            <a:off x="2466975" y="3167063"/>
            <a:ext cx="635000" cy="194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D5EACE-BDC5-27C7-1436-2594771B6643}"/>
              </a:ext>
            </a:extLst>
          </p:cNvPr>
          <p:cNvCxnSpPr>
            <a:stCxn id="14" idx="7"/>
            <a:endCxn id="18" idx="2"/>
          </p:cNvCxnSpPr>
          <p:nvPr/>
        </p:nvCxnSpPr>
        <p:spPr>
          <a:xfrm flipV="1">
            <a:off x="2447925" y="3448050"/>
            <a:ext cx="592138"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482C926-7D2A-CB24-EA63-96667313E762}"/>
              </a:ext>
            </a:extLst>
          </p:cNvPr>
          <p:cNvCxnSpPr>
            <a:stCxn id="14" idx="6"/>
            <a:endCxn id="20" idx="2"/>
          </p:cNvCxnSpPr>
          <p:nvPr/>
        </p:nvCxnSpPr>
        <p:spPr>
          <a:xfrm>
            <a:off x="2509838" y="3822700"/>
            <a:ext cx="530225" cy="53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560B0F-034C-3F58-ED4B-78B94A07FBBB}"/>
              </a:ext>
            </a:extLst>
          </p:cNvPr>
          <p:cNvCxnSpPr>
            <a:stCxn id="14" idx="5"/>
            <a:endCxn id="19" idx="1"/>
          </p:cNvCxnSpPr>
          <p:nvPr/>
        </p:nvCxnSpPr>
        <p:spPr>
          <a:xfrm>
            <a:off x="2447925" y="3978275"/>
            <a:ext cx="654050" cy="113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D96335-B88D-486D-EB37-D905661931BD}"/>
              </a:ext>
            </a:extLst>
          </p:cNvPr>
          <p:cNvCxnSpPr>
            <a:stCxn id="15" idx="7"/>
            <a:endCxn id="18" idx="3"/>
          </p:cNvCxnSpPr>
          <p:nvPr/>
        </p:nvCxnSpPr>
        <p:spPr>
          <a:xfrm flipV="1">
            <a:off x="2466975" y="3602038"/>
            <a:ext cx="635000" cy="9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876CB2F-1FCA-2E22-3781-6558628D8BCB}"/>
              </a:ext>
            </a:extLst>
          </p:cNvPr>
          <p:cNvCxnSpPr>
            <a:stCxn id="15" idx="6"/>
            <a:endCxn id="20" idx="2"/>
          </p:cNvCxnSpPr>
          <p:nvPr/>
        </p:nvCxnSpPr>
        <p:spPr>
          <a:xfrm flipV="1">
            <a:off x="2530475" y="4357688"/>
            <a:ext cx="509588" cy="37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8A0B861-1557-BE49-5E86-C559E2BA469C}"/>
              </a:ext>
            </a:extLst>
          </p:cNvPr>
          <p:cNvCxnSpPr>
            <a:stCxn id="15" idx="5"/>
            <a:endCxn id="19" idx="2"/>
          </p:cNvCxnSpPr>
          <p:nvPr/>
        </p:nvCxnSpPr>
        <p:spPr>
          <a:xfrm>
            <a:off x="2466975" y="4889500"/>
            <a:ext cx="573088"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E47E98B-0CB7-688A-FDC6-CD958EE99492}"/>
              </a:ext>
            </a:extLst>
          </p:cNvPr>
          <p:cNvCxnSpPr>
            <a:stCxn id="17" idx="7"/>
            <a:endCxn id="18" idx="3"/>
          </p:cNvCxnSpPr>
          <p:nvPr/>
        </p:nvCxnSpPr>
        <p:spPr>
          <a:xfrm flipV="1">
            <a:off x="2447925" y="3602038"/>
            <a:ext cx="654050" cy="194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502A79-5E14-BF1D-FBB2-78C3FF896E85}"/>
              </a:ext>
            </a:extLst>
          </p:cNvPr>
          <p:cNvCxnSpPr>
            <a:stCxn id="17" idx="6"/>
            <a:endCxn id="20" idx="3"/>
          </p:cNvCxnSpPr>
          <p:nvPr/>
        </p:nvCxnSpPr>
        <p:spPr>
          <a:xfrm flipV="1">
            <a:off x="2509838" y="4511675"/>
            <a:ext cx="592137"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AD2CFE8-2904-8120-B203-578C5F3C5FDC}"/>
              </a:ext>
            </a:extLst>
          </p:cNvPr>
          <p:cNvCxnSpPr>
            <a:stCxn id="17" idx="5"/>
            <a:endCxn id="19" idx="3"/>
          </p:cNvCxnSpPr>
          <p:nvPr/>
        </p:nvCxnSpPr>
        <p:spPr>
          <a:xfrm flipV="1">
            <a:off x="2447925" y="5422900"/>
            <a:ext cx="65405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B103698-CC9E-FD65-F1DF-658ABB4F0B1B}"/>
              </a:ext>
            </a:extLst>
          </p:cNvPr>
          <p:cNvCxnSpPr>
            <a:stCxn id="18" idx="7"/>
            <a:endCxn id="21" idx="2"/>
          </p:cNvCxnSpPr>
          <p:nvPr/>
        </p:nvCxnSpPr>
        <p:spPr>
          <a:xfrm flipV="1">
            <a:off x="3406775" y="3101975"/>
            <a:ext cx="703263"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8F9ACFA-42AD-8D8E-61C6-8289D96268F9}"/>
              </a:ext>
            </a:extLst>
          </p:cNvPr>
          <p:cNvCxnSpPr>
            <a:stCxn id="18" idx="6"/>
            <a:endCxn id="22" idx="1"/>
          </p:cNvCxnSpPr>
          <p:nvPr/>
        </p:nvCxnSpPr>
        <p:spPr>
          <a:xfrm>
            <a:off x="3468688" y="3448050"/>
            <a:ext cx="684212" cy="30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38F019C-E28F-470F-B87C-8CD453AF4EEA}"/>
              </a:ext>
            </a:extLst>
          </p:cNvPr>
          <p:cNvCxnSpPr>
            <a:stCxn id="18" idx="6"/>
            <a:endCxn id="23" idx="1"/>
          </p:cNvCxnSpPr>
          <p:nvPr/>
        </p:nvCxnSpPr>
        <p:spPr>
          <a:xfrm>
            <a:off x="3468688" y="3448050"/>
            <a:ext cx="704850" cy="122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9E19415-B24F-1E0D-84B9-CE2403D69D86}"/>
              </a:ext>
            </a:extLst>
          </p:cNvPr>
          <p:cNvCxnSpPr>
            <a:stCxn id="18" idx="5"/>
            <a:endCxn id="24" idx="1"/>
          </p:cNvCxnSpPr>
          <p:nvPr/>
        </p:nvCxnSpPr>
        <p:spPr>
          <a:xfrm>
            <a:off x="3406775" y="3602038"/>
            <a:ext cx="746125" cy="203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38FB789-F35B-C63C-1CDD-964896044131}"/>
              </a:ext>
            </a:extLst>
          </p:cNvPr>
          <p:cNvCxnSpPr>
            <a:stCxn id="20" idx="7"/>
            <a:endCxn id="21" idx="3"/>
          </p:cNvCxnSpPr>
          <p:nvPr/>
        </p:nvCxnSpPr>
        <p:spPr>
          <a:xfrm flipV="1">
            <a:off x="3406775" y="3257550"/>
            <a:ext cx="766763" cy="9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E7C24ED-7A65-BC2E-22D0-093734C06FAA}"/>
              </a:ext>
            </a:extLst>
          </p:cNvPr>
          <p:cNvCxnSpPr>
            <a:stCxn id="20" idx="6"/>
            <a:endCxn id="22" idx="2"/>
          </p:cNvCxnSpPr>
          <p:nvPr/>
        </p:nvCxnSpPr>
        <p:spPr>
          <a:xfrm flipV="1">
            <a:off x="3468688" y="3913188"/>
            <a:ext cx="620712" cy="444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C99BB1E-3725-96DD-A44B-EB8FB0D46C71}"/>
              </a:ext>
            </a:extLst>
          </p:cNvPr>
          <p:cNvCxnSpPr>
            <a:stCxn id="20" idx="6"/>
            <a:endCxn id="23" idx="2"/>
          </p:cNvCxnSpPr>
          <p:nvPr/>
        </p:nvCxnSpPr>
        <p:spPr>
          <a:xfrm>
            <a:off x="3468688" y="4357688"/>
            <a:ext cx="641350" cy="46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538DDDA-9AF1-60ED-C196-C47D506B1DBD}"/>
              </a:ext>
            </a:extLst>
          </p:cNvPr>
          <p:cNvCxnSpPr>
            <a:stCxn id="20" idx="5"/>
            <a:endCxn id="24" idx="2"/>
          </p:cNvCxnSpPr>
          <p:nvPr/>
        </p:nvCxnSpPr>
        <p:spPr>
          <a:xfrm>
            <a:off x="3406775" y="4511675"/>
            <a:ext cx="682625" cy="128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5A8BED6-4571-A7C1-66E0-874A4C08E225}"/>
              </a:ext>
            </a:extLst>
          </p:cNvPr>
          <p:cNvCxnSpPr>
            <a:stCxn id="19" idx="7"/>
            <a:endCxn id="21" idx="3"/>
          </p:cNvCxnSpPr>
          <p:nvPr/>
        </p:nvCxnSpPr>
        <p:spPr>
          <a:xfrm flipV="1">
            <a:off x="3406775" y="3257550"/>
            <a:ext cx="766763" cy="185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CCDBAC9-144F-B902-B63A-2B0EC6629A56}"/>
              </a:ext>
            </a:extLst>
          </p:cNvPr>
          <p:cNvCxnSpPr>
            <a:stCxn id="19" idx="6"/>
            <a:endCxn id="22" idx="3"/>
          </p:cNvCxnSpPr>
          <p:nvPr/>
        </p:nvCxnSpPr>
        <p:spPr>
          <a:xfrm flipV="1">
            <a:off x="3468688" y="4067175"/>
            <a:ext cx="684212" cy="120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256006C-8E95-531A-E2CA-2474D0B78284}"/>
              </a:ext>
            </a:extLst>
          </p:cNvPr>
          <p:cNvCxnSpPr>
            <a:stCxn id="19" idx="5"/>
            <a:endCxn id="24" idx="3"/>
          </p:cNvCxnSpPr>
          <p:nvPr/>
        </p:nvCxnSpPr>
        <p:spPr>
          <a:xfrm>
            <a:off x="3406775" y="5422900"/>
            <a:ext cx="746125" cy="52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4F05E58-3674-53C6-71CD-D4E612F01B5A}"/>
              </a:ext>
            </a:extLst>
          </p:cNvPr>
          <p:cNvCxnSpPr>
            <a:stCxn id="19" idx="6"/>
            <a:endCxn id="23" idx="3"/>
          </p:cNvCxnSpPr>
          <p:nvPr/>
        </p:nvCxnSpPr>
        <p:spPr>
          <a:xfrm flipV="1">
            <a:off x="3468688" y="4979988"/>
            <a:ext cx="704850" cy="28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8C6456-FD58-2E63-D2CD-648A86D17CC6}"/>
              </a:ext>
            </a:extLst>
          </p:cNvPr>
          <p:cNvCxnSpPr>
            <a:stCxn id="21" idx="6"/>
            <a:endCxn id="16" idx="1"/>
          </p:cNvCxnSpPr>
          <p:nvPr/>
        </p:nvCxnSpPr>
        <p:spPr>
          <a:xfrm>
            <a:off x="4540250" y="3101975"/>
            <a:ext cx="687388"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BB0878E-2A8D-CAA8-51C5-DF1A7232D9B6}"/>
              </a:ext>
            </a:extLst>
          </p:cNvPr>
          <p:cNvCxnSpPr>
            <a:stCxn id="21" idx="5"/>
            <a:endCxn id="25" idx="1"/>
          </p:cNvCxnSpPr>
          <p:nvPr/>
        </p:nvCxnSpPr>
        <p:spPr>
          <a:xfrm>
            <a:off x="4476750" y="3257550"/>
            <a:ext cx="773113" cy="138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C854E71-C5E3-EFAE-5589-E1B7C54663AA}"/>
              </a:ext>
            </a:extLst>
          </p:cNvPr>
          <p:cNvCxnSpPr>
            <a:stCxn id="22" idx="6"/>
            <a:endCxn id="16" idx="2"/>
          </p:cNvCxnSpPr>
          <p:nvPr/>
        </p:nvCxnSpPr>
        <p:spPr>
          <a:xfrm flipV="1">
            <a:off x="4519613" y="3886200"/>
            <a:ext cx="646112" cy="2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1FB4E43-EDA1-507A-4C40-7C4925ABF7E9}"/>
              </a:ext>
            </a:extLst>
          </p:cNvPr>
          <p:cNvCxnSpPr>
            <a:stCxn id="22" idx="5"/>
            <a:endCxn id="25" idx="2"/>
          </p:cNvCxnSpPr>
          <p:nvPr/>
        </p:nvCxnSpPr>
        <p:spPr>
          <a:xfrm>
            <a:off x="4456113" y="4067175"/>
            <a:ext cx="730250" cy="72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ECBE029-269F-88F1-7FE6-98342FF4BDEF}"/>
              </a:ext>
            </a:extLst>
          </p:cNvPr>
          <p:cNvCxnSpPr>
            <a:stCxn id="23" idx="7"/>
            <a:endCxn id="16" idx="2"/>
          </p:cNvCxnSpPr>
          <p:nvPr/>
        </p:nvCxnSpPr>
        <p:spPr>
          <a:xfrm flipV="1">
            <a:off x="4476750" y="3886200"/>
            <a:ext cx="688975" cy="782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C8B2E34-B387-5493-20F6-25370DAB78D6}"/>
              </a:ext>
            </a:extLst>
          </p:cNvPr>
          <p:cNvCxnSpPr>
            <a:stCxn id="23" idx="6"/>
          </p:cNvCxnSpPr>
          <p:nvPr/>
        </p:nvCxnSpPr>
        <p:spPr>
          <a:xfrm>
            <a:off x="4540250" y="4824413"/>
            <a:ext cx="58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DFA77F4-23BA-FCA4-2EED-A272638A4321}"/>
              </a:ext>
            </a:extLst>
          </p:cNvPr>
          <p:cNvCxnSpPr>
            <a:stCxn id="24" idx="7"/>
            <a:endCxn id="16" idx="3"/>
          </p:cNvCxnSpPr>
          <p:nvPr/>
        </p:nvCxnSpPr>
        <p:spPr>
          <a:xfrm flipV="1">
            <a:off x="4456113" y="4041775"/>
            <a:ext cx="771525" cy="1598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C66FAAF-F8D5-3052-3456-1B7ADA64AE5D}"/>
              </a:ext>
            </a:extLst>
          </p:cNvPr>
          <p:cNvCxnSpPr>
            <a:stCxn id="24" idx="6"/>
            <a:endCxn id="25" idx="3"/>
          </p:cNvCxnSpPr>
          <p:nvPr/>
        </p:nvCxnSpPr>
        <p:spPr>
          <a:xfrm flipV="1">
            <a:off x="4519613" y="4951413"/>
            <a:ext cx="730250" cy="84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BDAE193-323D-2FC6-E477-9E32257E2D8D}"/>
              </a:ext>
            </a:extLst>
          </p:cNvPr>
          <p:cNvCxnSpPr>
            <a:stCxn id="16" idx="6"/>
          </p:cNvCxnSpPr>
          <p:nvPr/>
        </p:nvCxnSpPr>
        <p:spPr>
          <a:xfrm>
            <a:off x="5594350" y="3886200"/>
            <a:ext cx="271463"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5AB716-1B75-4D74-B37D-EB919A3D4CA4}"/>
              </a:ext>
            </a:extLst>
          </p:cNvPr>
          <p:cNvCxnSpPr/>
          <p:nvPr/>
        </p:nvCxnSpPr>
        <p:spPr>
          <a:xfrm>
            <a:off x="5608638" y="4784725"/>
            <a:ext cx="271462"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59FF86-E291-4431-0D84-322529422BD1}"/>
              </a:ext>
            </a:extLst>
          </p:cNvPr>
          <p:cNvSpPr txBox="1"/>
          <p:nvPr/>
        </p:nvSpPr>
        <p:spPr>
          <a:xfrm>
            <a:off x="709550" y="5947292"/>
            <a:ext cx="6097712" cy="923330"/>
          </a:xfrm>
          <a:prstGeom prst="rect">
            <a:avLst/>
          </a:prstGeom>
          <a:noFill/>
        </p:spPr>
        <p:txBody>
          <a:bodyPr wrap="square">
            <a:spAutoFit/>
          </a:bodyPr>
          <a:lstStyle/>
          <a:p>
            <a:r>
              <a:rPr lang="en-US" dirty="0"/>
              <a:t>Number of parameters = </a:t>
            </a:r>
          </a:p>
          <a:p>
            <a:r>
              <a:rPr lang="en-US" dirty="0"/>
              <a:t>            3*4        +      4*3    +    3*4       +     4* 2     =  44 </a:t>
            </a:r>
          </a:p>
          <a:p>
            <a:r>
              <a:rPr lang="en-US" dirty="0"/>
              <a:t> If there are biases those also should be added to this number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52F3D1-9940-ED5B-AA09-45F253AD8E78}"/>
              </a:ext>
            </a:extLst>
          </p:cNvPr>
          <p:cNvPicPr>
            <a:picLocks noChangeAspect="1"/>
          </p:cNvPicPr>
          <p:nvPr/>
        </p:nvPicPr>
        <p:blipFill>
          <a:blip r:embed="rId2"/>
          <a:stretch>
            <a:fillRect/>
          </a:stretch>
        </p:blipFill>
        <p:spPr>
          <a:xfrm>
            <a:off x="6444867" y="4005057"/>
            <a:ext cx="5775468" cy="2852942"/>
          </a:xfrm>
          <a:prstGeom prst="rect">
            <a:avLst/>
          </a:prstGeom>
        </p:spPr>
      </p:pic>
      <p:sp>
        <p:nvSpPr>
          <p:cNvPr id="2" name="Title 1">
            <a:extLst>
              <a:ext uri="{FF2B5EF4-FFF2-40B4-BE49-F238E27FC236}">
                <a16:creationId xmlns:a16="http://schemas.microsoft.com/office/drawing/2014/main" id="{8884AC6C-FBE4-4D8D-E908-D7D034274411}"/>
              </a:ext>
            </a:extLst>
          </p:cNvPr>
          <p:cNvSpPr>
            <a:spLocks noGrp="1"/>
          </p:cNvSpPr>
          <p:nvPr>
            <p:ph type="title"/>
          </p:nvPr>
        </p:nvSpPr>
        <p:spPr/>
        <p:txBody>
          <a:bodyPr/>
          <a:lstStyle/>
          <a:p>
            <a:r>
              <a:rPr lang="en-US" dirty="0"/>
              <a:t>Matrix Representation of Neural Networks</a:t>
            </a:r>
          </a:p>
        </p:txBody>
      </p:sp>
      <p:pic>
        <p:nvPicPr>
          <p:cNvPr id="19" name="Picture 18">
            <a:extLst>
              <a:ext uri="{FF2B5EF4-FFF2-40B4-BE49-F238E27FC236}">
                <a16:creationId xmlns:a16="http://schemas.microsoft.com/office/drawing/2014/main" id="{35D87AD1-B164-476B-5DDD-EA2907493A33}"/>
              </a:ext>
            </a:extLst>
          </p:cNvPr>
          <p:cNvPicPr>
            <a:picLocks noChangeAspect="1"/>
          </p:cNvPicPr>
          <p:nvPr/>
        </p:nvPicPr>
        <p:blipFill>
          <a:blip r:embed="rId3"/>
          <a:stretch>
            <a:fillRect/>
          </a:stretch>
        </p:blipFill>
        <p:spPr>
          <a:xfrm>
            <a:off x="118495" y="1561671"/>
            <a:ext cx="6409009" cy="4931203"/>
          </a:xfrm>
          <a:prstGeom prst="rect">
            <a:avLst/>
          </a:prstGeom>
        </p:spPr>
      </p:pic>
      <p:pic>
        <p:nvPicPr>
          <p:cNvPr id="4" name="Picture 3">
            <a:extLst>
              <a:ext uri="{FF2B5EF4-FFF2-40B4-BE49-F238E27FC236}">
                <a16:creationId xmlns:a16="http://schemas.microsoft.com/office/drawing/2014/main" id="{395ED18F-88F9-FAD5-FA49-0D8C6C916444}"/>
              </a:ext>
            </a:extLst>
          </p:cNvPr>
          <p:cNvPicPr>
            <a:picLocks noChangeAspect="1"/>
          </p:cNvPicPr>
          <p:nvPr/>
        </p:nvPicPr>
        <p:blipFill>
          <a:blip r:embed="rId4"/>
          <a:stretch>
            <a:fillRect/>
          </a:stretch>
        </p:blipFill>
        <p:spPr>
          <a:xfrm>
            <a:off x="9067231" y="1561671"/>
            <a:ext cx="2821776" cy="2149003"/>
          </a:xfrm>
          <a:prstGeom prst="rect">
            <a:avLst/>
          </a:prstGeom>
        </p:spPr>
      </p:pic>
    </p:spTree>
    <p:extLst>
      <p:ext uri="{BB962C8B-B14F-4D97-AF65-F5344CB8AC3E}">
        <p14:creationId xmlns:p14="http://schemas.microsoft.com/office/powerpoint/2010/main" val="3838689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C1807-1D7E-6F26-6293-2C3BAE266382}"/>
              </a:ext>
            </a:extLst>
          </p:cNvPr>
          <p:cNvPicPr>
            <a:picLocks noChangeAspect="1"/>
          </p:cNvPicPr>
          <p:nvPr/>
        </p:nvPicPr>
        <p:blipFill>
          <a:blip r:embed="rId2"/>
          <a:stretch>
            <a:fillRect/>
          </a:stretch>
        </p:blipFill>
        <p:spPr>
          <a:xfrm>
            <a:off x="7336221" y="4616998"/>
            <a:ext cx="4753139" cy="2241002"/>
          </a:xfrm>
          <a:prstGeom prst="rect">
            <a:avLst/>
          </a:prstGeom>
        </p:spPr>
      </p:pic>
      <p:pic>
        <p:nvPicPr>
          <p:cNvPr id="5" name="Picture 4">
            <a:extLst>
              <a:ext uri="{FF2B5EF4-FFF2-40B4-BE49-F238E27FC236}">
                <a16:creationId xmlns:a16="http://schemas.microsoft.com/office/drawing/2014/main" id="{8EF7374D-B0CB-2C09-DCE9-CC82541E1D5C}"/>
              </a:ext>
            </a:extLst>
          </p:cNvPr>
          <p:cNvPicPr>
            <a:picLocks noChangeAspect="1"/>
          </p:cNvPicPr>
          <p:nvPr/>
        </p:nvPicPr>
        <p:blipFill>
          <a:blip r:embed="rId3"/>
          <a:stretch>
            <a:fillRect/>
          </a:stretch>
        </p:blipFill>
        <p:spPr>
          <a:xfrm>
            <a:off x="7112055" y="2126470"/>
            <a:ext cx="5079945" cy="1944250"/>
          </a:xfrm>
          <a:prstGeom prst="rect">
            <a:avLst/>
          </a:prstGeom>
        </p:spPr>
      </p:pic>
      <p:sp>
        <p:nvSpPr>
          <p:cNvPr id="2" name="Title 1">
            <a:extLst>
              <a:ext uri="{FF2B5EF4-FFF2-40B4-BE49-F238E27FC236}">
                <a16:creationId xmlns:a16="http://schemas.microsoft.com/office/drawing/2014/main" id="{619E1424-BC5C-D042-54EC-CDBBCDB6E22E}"/>
              </a:ext>
            </a:extLst>
          </p:cNvPr>
          <p:cNvSpPr>
            <a:spLocks noGrp="1"/>
          </p:cNvSpPr>
          <p:nvPr>
            <p:ph type="title"/>
          </p:nvPr>
        </p:nvSpPr>
        <p:spPr/>
        <p:txBody>
          <a:bodyPr/>
          <a:lstStyle/>
          <a:p>
            <a:pPr algn="ctr"/>
            <a:r>
              <a:rPr lang="en-US" dirty="0"/>
              <a:t>Training Neural Network</a:t>
            </a:r>
          </a:p>
        </p:txBody>
      </p:sp>
      <p:sp>
        <p:nvSpPr>
          <p:cNvPr id="3" name="Content Placeholder 2">
            <a:extLst>
              <a:ext uri="{FF2B5EF4-FFF2-40B4-BE49-F238E27FC236}">
                <a16:creationId xmlns:a16="http://schemas.microsoft.com/office/drawing/2014/main" id="{9B87B151-E90B-7037-B1C9-4A833FC10732}"/>
              </a:ext>
            </a:extLst>
          </p:cNvPr>
          <p:cNvSpPr>
            <a:spLocks noGrp="1"/>
          </p:cNvSpPr>
          <p:nvPr>
            <p:ph idx="1"/>
          </p:nvPr>
        </p:nvSpPr>
        <p:spPr>
          <a:xfrm>
            <a:off x="838200" y="1825625"/>
            <a:ext cx="7118131" cy="4351338"/>
          </a:xfrm>
        </p:spPr>
        <p:txBody>
          <a:bodyPr/>
          <a:lstStyle/>
          <a:p>
            <a:r>
              <a:rPr lang="en-US" sz="2400" dirty="0"/>
              <a:t>Each training </a:t>
            </a:r>
            <a:r>
              <a:rPr lang="en-US" sz="2400" dirty="0">
                <a:solidFill>
                  <a:srgbClr val="C00000"/>
                </a:solidFill>
              </a:rPr>
              <a:t>input is loaded </a:t>
            </a:r>
            <a:r>
              <a:rPr lang="en-US" sz="2400" dirty="0"/>
              <a:t>into the neural network in a process called </a:t>
            </a:r>
            <a:r>
              <a:rPr lang="en-US" sz="2400" b="1" dirty="0"/>
              <a:t>forward propagation</a:t>
            </a:r>
            <a:r>
              <a:rPr lang="en-US" sz="2400" dirty="0"/>
              <a:t>. </a:t>
            </a:r>
          </a:p>
          <a:p>
            <a:endParaRPr lang="en-US" sz="2400" dirty="0"/>
          </a:p>
          <a:p>
            <a:endParaRPr lang="en-US" sz="2400" dirty="0"/>
          </a:p>
          <a:p>
            <a:endParaRPr lang="en-US" sz="2400" dirty="0"/>
          </a:p>
          <a:p>
            <a:r>
              <a:rPr lang="en-US" sz="2400" dirty="0"/>
              <a:t>Once the model has </a:t>
            </a:r>
            <a:r>
              <a:rPr lang="en-US" sz="2400" dirty="0">
                <a:solidFill>
                  <a:srgbClr val="C00000"/>
                </a:solidFill>
              </a:rPr>
              <a:t>produced an output</a:t>
            </a:r>
            <a:r>
              <a:rPr lang="en-US" sz="2400" dirty="0"/>
              <a:t>, this predicted output is compared against the given real output (target) in a process called </a:t>
            </a:r>
            <a:r>
              <a:rPr lang="en-US" sz="2400" b="1" dirty="0"/>
              <a:t>backpropagation, </a:t>
            </a:r>
            <a:r>
              <a:rPr lang="en-US" sz="2400" dirty="0"/>
              <a:t>the </a:t>
            </a:r>
            <a:r>
              <a:rPr lang="en-US" sz="2400" dirty="0">
                <a:solidFill>
                  <a:srgbClr val="C00000"/>
                </a:solidFill>
              </a:rPr>
              <a:t>weights</a:t>
            </a:r>
            <a:r>
              <a:rPr lang="en-US" sz="2400" dirty="0"/>
              <a:t> of the model are then </a:t>
            </a:r>
            <a:r>
              <a:rPr lang="en-US" sz="2400" dirty="0">
                <a:solidFill>
                  <a:srgbClr val="C00000"/>
                </a:solidFill>
              </a:rPr>
              <a:t>adjusted</a:t>
            </a:r>
            <a:r>
              <a:rPr lang="en-US" sz="2400" dirty="0"/>
              <a:t> to produce a result </a:t>
            </a:r>
            <a:r>
              <a:rPr lang="en-US" sz="2400" dirty="0">
                <a:solidFill>
                  <a:srgbClr val="C00000"/>
                </a:solidFill>
              </a:rPr>
              <a:t>closer to the target </a:t>
            </a:r>
            <a:r>
              <a:rPr lang="en-US" sz="2400" dirty="0"/>
              <a:t>output.</a:t>
            </a:r>
          </a:p>
        </p:txBody>
      </p:sp>
      <p:sp>
        <p:nvSpPr>
          <p:cNvPr id="8" name="Rechteck 4">
            <a:extLst>
              <a:ext uri="{FF2B5EF4-FFF2-40B4-BE49-F238E27FC236}">
                <a16:creationId xmlns:a16="http://schemas.microsoft.com/office/drawing/2014/main" id="{9C240FF7-2741-3268-DAD3-ABE1058A77E2}"/>
              </a:ext>
            </a:extLst>
          </p:cNvPr>
          <p:cNvSpPr>
            <a:spLocks noChangeArrowheads="1"/>
          </p:cNvSpPr>
          <p:nvPr/>
        </p:nvSpPr>
        <p:spPr bwMode="auto">
          <a:xfrm>
            <a:off x="8912418" y="1825625"/>
            <a:ext cx="20912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600" dirty="0"/>
              <a:t>forward propagation. </a:t>
            </a:r>
          </a:p>
          <a:p>
            <a:endParaRPr lang="de-DE" altLang="en-US" sz="1600" dirty="0"/>
          </a:p>
          <a:p>
            <a:r>
              <a:rPr lang="de-DE" altLang="en-US" sz="1600" dirty="0"/>
              <a:t> </a:t>
            </a:r>
          </a:p>
        </p:txBody>
      </p:sp>
      <p:sp>
        <p:nvSpPr>
          <p:cNvPr id="9" name="Rechteck 4">
            <a:extLst>
              <a:ext uri="{FF2B5EF4-FFF2-40B4-BE49-F238E27FC236}">
                <a16:creationId xmlns:a16="http://schemas.microsoft.com/office/drawing/2014/main" id="{0DB9D7DF-DFD5-317B-8476-39BE2C58B912}"/>
              </a:ext>
            </a:extLst>
          </p:cNvPr>
          <p:cNvSpPr>
            <a:spLocks noChangeArrowheads="1"/>
          </p:cNvSpPr>
          <p:nvPr/>
        </p:nvSpPr>
        <p:spPr bwMode="auto">
          <a:xfrm>
            <a:off x="8712746" y="4371565"/>
            <a:ext cx="22086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600" dirty="0"/>
              <a:t>Backward propagation</a:t>
            </a:r>
          </a:p>
          <a:p>
            <a:r>
              <a:rPr lang="de-DE" altLang="en-US" sz="1600" dirty="0"/>
              <a:t> </a:t>
            </a:r>
          </a:p>
        </p:txBody>
      </p:sp>
    </p:spTree>
    <p:extLst>
      <p:ext uri="{BB962C8B-B14F-4D97-AF65-F5344CB8AC3E}">
        <p14:creationId xmlns:p14="http://schemas.microsoft.com/office/powerpoint/2010/main" val="115798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1261098-71E1-FCFA-AAFC-C8A3B16F2D9E}"/>
              </a:ext>
            </a:extLst>
          </p:cNvPr>
          <p:cNvSpPr>
            <a:spLocks noGrp="1"/>
          </p:cNvSpPr>
          <p:nvPr>
            <p:ph type="title"/>
          </p:nvPr>
        </p:nvSpPr>
        <p:spPr/>
        <p:txBody>
          <a:bodyPr/>
          <a:lstStyle/>
          <a:p>
            <a:pPr eaLnBrk="1" hangingPunct="1"/>
            <a:r>
              <a:rPr lang="en-US" altLang="en-US" dirty="0"/>
              <a:t>Artificial Neural Network</a:t>
            </a:r>
          </a:p>
        </p:txBody>
      </p:sp>
      <p:sp>
        <p:nvSpPr>
          <p:cNvPr id="14339" name="Content Placeholder 2">
            <a:extLst>
              <a:ext uri="{FF2B5EF4-FFF2-40B4-BE49-F238E27FC236}">
                <a16:creationId xmlns:a16="http://schemas.microsoft.com/office/drawing/2014/main" id="{D02F0B44-9D96-BE02-CE84-F0C85D3EDF4C}"/>
              </a:ext>
            </a:extLst>
          </p:cNvPr>
          <p:cNvSpPr>
            <a:spLocks noGrp="1"/>
          </p:cNvSpPr>
          <p:nvPr>
            <p:ph idx="1"/>
          </p:nvPr>
        </p:nvSpPr>
        <p:spPr/>
        <p:txBody>
          <a:bodyPr/>
          <a:lstStyle/>
          <a:p>
            <a:pPr eaLnBrk="1" hangingPunct="1"/>
            <a:r>
              <a:rPr lang="en-US" altLang="en-US" dirty="0"/>
              <a:t>Neural Networks loosely </a:t>
            </a:r>
            <a:r>
              <a:rPr lang="en-US" altLang="en-US" dirty="0">
                <a:solidFill>
                  <a:srgbClr val="FF0000"/>
                </a:solidFill>
              </a:rPr>
              <a:t>mimic</a:t>
            </a:r>
            <a:r>
              <a:rPr lang="en-US" altLang="en-US" dirty="0"/>
              <a:t> the way our </a:t>
            </a:r>
            <a:r>
              <a:rPr lang="en-US" altLang="en-US" dirty="0">
                <a:solidFill>
                  <a:srgbClr val="FF0000"/>
                </a:solidFill>
              </a:rPr>
              <a:t>brains</a:t>
            </a:r>
            <a:r>
              <a:rPr lang="en-US" altLang="en-US" dirty="0"/>
              <a:t> solve the problem</a:t>
            </a:r>
          </a:p>
          <a:p>
            <a:pPr eaLnBrk="1" hangingPunct="1"/>
            <a:r>
              <a:rPr lang="en-US" altLang="en-US" dirty="0"/>
              <a:t>by taking in </a:t>
            </a:r>
            <a:r>
              <a:rPr lang="en-US" altLang="en-US" dirty="0">
                <a:solidFill>
                  <a:srgbClr val="FF0000"/>
                </a:solidFill>
              </a:rPr>
              <a:t>inputs</a:t>
            </a:r>
            <a:r>
              <a:rPr lang="en-US" altLang="en-US" dirty="0"/>
              <a:t>, processing them and generating an </a:t>
            </a:r>
            <a:r>
              <a:rPr lang="en-US" altLang="en-US" dirty="0">
                <a:solidFill>
                  <a:srgbClr val="FF0000"/>
                </a:solidFill>
              </a:rPr>
              <a:t>output</a:t>
            </a:r>
            <a:r>
              <a:rPr lang="en-US" altLang="en-US" dirty="0"/>
              <a:t>. </a:t>
            </a:r>
          </a:p>
          <a:p>
            <a:pPr eaLnBrk="1" hangingPunct="1"/>
            <a:r>
              <a:rPr lang="en-US" altLang="en-US" dirty="0"/>
              <a:t>Like human brain, Neural Network(NN) learn</a:t>
            </a:r>
            <a:r>
              <a:rPr lang="en-US" altLang="en-US" i="1" dirty="0"/>
              <a:t> </a:t>
            </a:r>
            <a:r>
              <a:rPr lang="en-US" altLang="en-US" dirty="0"/>
              <a:t>to </a:t>
            </a:r>
            <a:r>
              <a:rPr lang="en-US" altLang="en-US" dirty="0">
                <a:solidFill>
                  <a:srgbClr val="FF0000"/>
                </a:solidFill>
              </a:rPr>
              <a:t>recognize patterns</a:t>
            </a:r>
          </a:p>
          <a:p>
            <a:pPr eaLnBrk="1" hangingPunct="1"/>
            <a:endParaRPr lang="en-US" altLang="en-US" dirty="0"/>
          </a:p>
        </p:txBody>
      </p:sp>
      <p:pic>
        <p:nvPicPr>
          <p:cNvPr id="2" name="Picture 4">
            <a:extLst>
              <a:ext uri="{FF2B5EF4-FFF2-40B4-BE49-F238E27FC236}">
                <a16:creationId xmlns:a16="http://schemas.microsoft.com/office/drawing/2014/main" id="{0ED95E86-E2E9-A602-89BB-1649E7C4256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101" y="4186238"/>
            <a:ext cx="40386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Box 3">
            <a:extLst>
              <a:ext uri="{FF2B5EF4-FFF2-40B4-BE49-F238E27FC236}">
                <a16:creationId xmlns:a16="http://schemas.microsoft.com/office/drawing/2014/main" id="{B9DD57A7-53C6-BAE9-948F-661DA1B7B920}"/>
              </a:ext>
            </a:extLst>
          </p:cNvPr>
          <p:cNvSpPr txBox="1"/>
          <p:nvPr/>
        </p:nvSpPr>
        <p:spPr>
          <a:xfrm>
            <a:off x="963114" y="4691141"/>
            <a:ext cx="5602073" cy="1015663"/>
          </a:xfrm>
          <a:prstGeom prst="rect">
            <a:avLst/>
          </a:prstGeom>
          <a:noFill/>
        </p:spPr>
        <p:txBody>
          <a:bodyPr wrap="square">
            <a:spAutoFit/>
          </a:bodyPr>
          <a:lstStyle/>
          <a:p>
            <a:r>
              <a:rPr lang="en-US" sz="2000" dirty="0"/>
              <a:t>Information is conveyed by mean </a:t>
            </a:r>
            <a:r>
              <a:rPr lang="en-US" sz="2000" dirty="0">
                <a:solidFill>
                  <a:srgbClr val="C00000"/>
                </a:solidFill>
              </a:rPr>
              <a:t>firing</a:t>
            </a:r>
            <a:r>
              <a:rPr lang="en-US" sz="2000" dirty="0"/>
              <a:t> rate of neuron (</a:t>
            </a:r>
            <a:r>
              <a:rPr lang="en-US" sz="2000" dirty="0">
                <a:solidFill>
                  <a:srgbClr val="C00000"/>
                </a:solidFill>
              </a:rPr>
              <a:t>activations</a:t>
            </a:r>
            <a:r>
              <a:rPr lang="en-US" sz="2000" dirty="0"/>
              <a:t> as a series of brief electrical pulses )</a:t>
            </a:r>
          </a:p>
        </p:txBody>
      </p:sp>
      <p:sp>
        <p:nvSpPr>
          <p:cNvPr id="5" name="Title 1">
            <a:extLst>
              <a:ext uri="{FF2B5EF4-FFF2-40B4-BE49-F238E27FC236}">
                <a16:creationId xmlns:a16="http://schemas.microsoft.com/office/drawing/2014/main" id="{87123DD2-9396-D2D7-59AB-37ADC0FDFFC0}"/>
              </a:ext>
            </a:extLst>
          </p:cNvPr>
          <p:cNvSpPr txBox="1">
            <a:spLocks/>
          </p:cNvSpPr>
          <p:nvPr/>
        </p:nvSpPr>
        <p:spPr bwMode="auto">
          <a:xfrm>
            <a:off x="6330079" y="3605624"/>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Biological Network</a:t>
            </a:r>
          </a:p>
        </p:txBody>
      </p:sp>
      <p:sp>
        <p:nvSpPr>
          <p:cNvPr id="7" name="Title 1">
            <a:extLst>
              <a:ext uri="{FF2B5EF4-FFF2-40B4-BE49-F238E27FC236}">
                <a16:creationId xmlns:a16="http://schemas.microsoft.com/office/drawing/2014/main" id="{B06FCC6E-69E8-9AD6-E545-DB0F90B6E12B}"/>
              </a:ext>
            </a:extLst>
          </p:cNvPr>
          <p:cNvSpPr txBox="1">
            <a:spLocks/>
          </p:cNvSpPr>
          <p:nvPr/>
        </p:nvSpPr>
        <p:spPr bwMode="auto">
          <a:xfrm>
            <a:off x="8974478" y="3555617"/>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Artificial Network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595F163A-475B-FBF5-CF10-85ED0EE81D27}"/>
              </a:ext>
            </a:extLst>
          </p:cNvPr>
          <p:cNvSpPr>
            <a:spLocks noGrp="1"/>
          </p:cNvSpPr>
          <p:nvPr>
            <p:ph type="title"/>
          </p:nvPr>
        </p:nvSpPr>
        <p:spPr/>
        <p:txBody>
          <a:bodyPr/>
          <a:lstStyle/>
          <a:p>
            <a:pPr algn="ctr" eaLnBrk="1" hangingPunct="1"/>
            <a:r>
              <a:rPr lang="en-US" altLang="en-US" dirty="0"/>
              <a:t>Backward Propagation</a:t>
            </a:r>
          </a:p>
        </p:txBody>
      </p:sp>
      <p:sp>
        <p:nvSpPr>
          <p:cNvPr id="3" name="Content Placeholder 2">
            <a:extLst>
              <a:ext uri="{FF2B5EF4-FFF2-40B4-BE49-F238E27FC236}">
                <a16:creationId xmlns:a16="http://schemas.microsoft.com/office/drawing/2014/main" id="{0EDA5CD0-F8FA-2641-7265-F7A1991262CB}"/>
              </a:ext>
            </a:extLst>
          </p:cNvPr>
          <p:cNvSpPr>
            <a:spLocks noGrp="1"/>
          </p:cNvSpPr>
          <p:nvPr>
            <p:ph idx="1"/>
          </p:nvPr>
        </p:nvSpPr>
        <p:spPr>
          <a:xfrm>
            <a:off x="838200" y="1825625"/>
            <a:ext cx="6319345" cy="4616450"/>
          </a:xfrm>
        </p:spPr>
        <p:txBody>
          <a:bodyPr rtlCol="0">
            <a:normAutofit fontScale="92500"/>
          </a:bodyPr>
          <a:lstStyle/>
          <a:p>
            <a:pPr eaLnBrk="1" fontAlgn="auto" hangingPunct="1">
              <a:spcAft>
                <a:spcPts val="0"/>
              </a:spcAft>
              <a:defRPr/>
            </a:pPr>
            <a:r>
              <a:rPr lang="en-US" sz="2400" dirty="0"/>
              <a:t>The goal of backpropagation is to </a:t>
            </a:r>
            <a:r>
              <a:rPr lang="en-US" sz="2400" dirty="0">
                <a:solidFill>
                  <a:srgbClr val="C00000"/>
                </a:solidFill>
              </a:rPr>
              <a:t>optimize</a:t>
            </a:r>
            <a:r>
              <a:rPr lang="en-US" sz="2400" dirty="0"/>
              <a:t> the </a:t>
            </a:r>
            <a:r>
              <a:rPr lang="en-US" sz="2400" dirty="0">
                <a:solidFill>
                  <a:srgbClr val="C00000"/>
                </a:solidFill>
              </a:rPr>
              <a:t>weights</a:t>
            </a:r>
            <a:r>
              <a:rPr lang="en-US" sz="2400" dirty="0"/>
              <a:t> so that create </a:t>
            </a:r>
            <a:r>
              <a:rPr lang="en-US" sz="2400" dirty="0">
                <a:solidFill>
                  <a:srgbClr val="C00000"/>
                </a:solidFill>
              </a:rPr>
              <a:t>output close to target </a:t>
            </a:r>
            <a:r>
              <a:rPr lang="en-US" sz="2400" dirty="0"/>
              <a:t>outputs.</a:t>
            </a:r>
          </a:p>
          <a:p>
            <a:pPr eaLnBrk="1" fontAlgn="auto" hangingPunct="1">
              <a:spcAft>
                <a:spcPts val="0"/>
              </a:spcAft>
              <a:defRPr/>
            </a:pPr>
            <a:r>
              <a:rPr lang="en-US" sz="2400" dirty="0"/>
              <a:t>To optimize the output, we need to adjust corresponding </a:t>
            </a:r>
            <a:r>
              <a:rPr lang="en-US" sz="2400" dirty="0">
                <a:solidFill>
                  <a:srgbClr val="C00000"/>
                </a:solidFill>
              </a:rPr>
              <a:t>weights also output from the last layer</a:t>
            </a:r>
            <a:r>
              <a:rPr lang="en-US" sz="2400" dirty="0"/>
              <a:t>.</a:t>
            </a:r>
          </a:p>
          <a:p>
            <a:pPr eaLnBrk="1" fontAlgn="auto" hangingPunct="1">
              <a:spcAft>
                <a:spcPts val="0"/>
              </a:spcAft>
              <a:defRPr/>
            </a:pPr>
            <a:r>
              <a:rPr lang="en-US" sz="2400" dirty="0"/>
              <a:t>To adjust the output from last layer we need to adjust corresponding </a:t>
            </a:r>
            <a:r>
              <a:rPr lang="en-US" sz="2400" dirty="0">
                <a:solidFill>
                  <a:srgbClr val="C00000"/>
                </a:solidFill>
              </a:rPr>
              <a:t>weights also output from the two last layer</a:t>
            </a:r>
            <a:r>
              <a:rPr lang="en-US" sz="2400" dirty="0"/>
              <a:t>, and so on ….</a:t>
            </a:r>
          </a:p>
          <a:p>
            <a:pPr eaLnBrk="1" fontAlgn="auto" hangingPunct="1">
              <a:spcAft>
                <a:spcPts val="0"/>
              </a:spcAft>
              <a:defRPr/>
            </a:pPr>
            <a:r>
              <a:rPr lang="en-US" sz="2400" dirty="0"/>
              <a:t>So, the method that was suggested was to take the errors at the output layer and proportionally </a:t>
            </a:r>
            <a:r>
              <a:rPr lang="en-US" sz="2400" dirty="0">
                <a:solidFill>
                  <a:srgbClr val="C00000"/>
                </a:solidFill>
              </a:rPr>
              <a:t>propagate</a:t>
            </a:r>
            <a:r>
              <a:rPr lang="en-US" sz="2400" dirty="0"/>
              <a:t> them </a:t>
            </a:r>
            <a:r>
              <a:rPr lang="en-US" sz="2400" dirty="0">
                <a:solidFill>
                  <a:srgbClr val="C00000"/>
                </a:solidFill>
              </a:rPr>
              <a:t>backwards</a:t>
            </a:r>
            <a:r>
              <a:rPr lang="en-US" sz="2400" dirty="0"/>
              <a:t> to the hidden layer.</a:t>
            </a:r>
          </a:p>
          <a:p>
            <a:pPr eaLnBrk="1" fontAlgn="auto" hangingPunct="1">
              <a:spcAft>
                <a:spcPts val="0"/>
              </a:spcAft>
              <a:defRPr/>
            </a:pPr>
            <a:r>
              <a:rPr lang="en-US" sz="2400" dirty="0">
                <a:solidFill>
                  <a:srgbClr val="C00000"/>
                </a:solidFill>
              </a:rPr>
              <a:t>Gradient Decent</a:t>
            </a:r>
            <a:r>
              <a:rPr lang="en-US" sz="2400" dirty="0"/>
              <a:t> can be used to adjust weights.</a:t>
            </a:r>
          </a:p>
          <a:p>
            <a:pPr eaLnBrk="1" fontAlgn="auto" hangingPunct="1">
              <a:spcAft>
                <a:spcPts val="0"/>
              </a:spcAft>
              <a:defRPr/>
            </a:pPr>
            <a:endParaRPr lang="en-US" sz="2400" dirty="0"/>
          </a:p>
          <a:p>
            <a:pPr eaLnBrk="1" fontAlgn="auto" hangingPunct="1">
              <a:spcAft>
                <a:spcPts val="0"/>
              </a:spcAft>
              <a:defRPr/>
            </a:pPr>
            <a:endParaRPr lang="en-US" sz="2400" dirty="0"/>
          </a:p>
        </p:txBody>
      </p:sp>
      <p:pic>
        <p:nvPicPr>
          <p:cNvPr id="2" name="Picture 1">
            <a:extLst>
              <a:ext uri="{FF2B5EF4-FFF2-40B4-BE49-F238E27FC236}">
                <a16:creationId xmlns:a16="http://schemas.microsoft.com/office/drawing/2014/main" id="{69C9B2F0-3E33-71A9-84C1-44FE20F66A68}"/>
              </a:ext>
            </a:extLst>
          </p:cNvPr>
          <p:cNvPicPr>
            <a:picLocks noChangeAspect="1"/>
          </p:cNvPicPr>
          <p:nvPr/>
        </p:nvPicPr>
        <p:blipFill>
          <a:blip r:embed="rId3"/>
          <a:stretch>
            <a:fillRect/>
          </a:stretch>
        </p:blipFill>
        <p:spPr>
          <a:xfrm>
            <a:off x="7039945" y="3983177"/>
            <a:ext cx="5152055" cy="25938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Training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861308" y="1753785"/>
                <a:ext cx="10363826" cy="4655488"/>
              </a:xfrm>
            </p:spPr>
            <p:txBody>
              <a:bodyPr>
                <a:normAutofit/>
              </a:bodyPr>
              <a:lstStyle/>
              <a:p>
                <a:r>
                  <a:rPr lang="en-US" dirty="0"/>
                  <a:t>Initialize the weights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𝑊</m:t>
                        </m:r>
                      </m:e>
                    </m:acc>
                    <m:r>
                      <a:rPr lang="en-US" b="0" i="0" smtClean="0">
                        <a:latin typeface="Cambria Math" panose="02040503050406030204" pitchFamily="18" charset="0"/>
                      </a:rPr>
                      <m:t>=</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0</m:t>
                        </m:r>
                      </m:sub>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1</m:t>
                        </m:r>
                      </m:sub>
                      <m:sup/>
                    </m:sSubSup>
                    <m:r>
                      <a:rPr lang="en-US" b="0" i="1" smtClean="0">
                        <a:latin typeface="Cambria Math" panose="02040503050406030204" pitchFamily="18" charset="0"/>
                      </a:rPr>
                      <m:t>, ……, </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𝑘</m:t>
                        </m:r>
                      </m:sub>
                      <m:sup/>
                    </m:sSubSup>
                    <m:r>
                      <a:rPr lang="en-US" b="0" i="1" smtClean="0">
                        <a:latin typeface="Cambria Math" panose="02040503050406030204" pitchFamily="18" charset="0"/>
                      </a:rPr>
                      <m:t>]</m:t>
                    </m:r>
                  </m:oMath>
                </a14:m>
                <a:r>
                  <a:rPr lang="fa-IR" dirty="0"/>
                  <a:t> </a:t>
                </a:r>
                <a:r>
                  <a:rPr lang="en-US" dirty="0"/>
                  <a:t> </a:t>
                </a:r>
                <a:r>
                  <a:rPr lang="en-US" dirty="0">
                    <a:solidFill>
                      <a:srgbClr val="C00000"/>
                    </a:solidFill>
                  </a:rPr>
                  <a:t>randomly</a:t>
                </a:r>
              </a:p>
              <a:p>
                <a:r>
                  <a:rPr lang="en-US" altLang="zh-CN" dirty="0"/>
                  <a:t>Training iterations:</a:t>
                </a:r>
              </a:p>
              <a:p>
                <a:pPr lvl="1"/>
                <a:r>
                  <a:rPr lang="en-US" b="0" dirty="0">
                    <a:ea typeface="Cambria Math" panose="02040503050406030204" pitchFamily="18" charset="0"/>
                  </a:rPr>
                  <a:t> For each training data </a:t>
                </a:r>
                <a14:m>
                  <m:oMath xmlns:m="http://schemas.openxmlformats.org/officeDocument/2006/math">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US" b="0" dirty="0">
                    <a:ea typeface="Cambria Math" panose="02040503050406030204" pitchFamily="18" charset="0"/>
                  </a:rPr>
                  <a:t>), Using </a:t>
                </a:r>
                <a:r>
                  <a:rPr lang="en-US" b="0" dirty="0">
                    <a:solidFill>
                      <a:srgbClr val="C00000"/>
                    </a:solidFill>
                    <a:ea typeface="Cambria Math" panose="02040503050406030204" pitchFamily="18" charset="0"/>
                  </a:rPr>
                  <a:t>forward propagation </a:t>
                </a:r>
                <a:r>
                  <a:rPr lang="en-US" b="0" dirty="0">
                    <a:ea typeface="Cambria Math" panose="02040503050406030204" pitchFamily="18" charset="0"/>
                  </a:rPr>
                  <a:t>to compute the neural network output vector</a:t>
                </a:r>
              </a:p>
              <a:p>
                <a:pPr lvl="1"/>
                <a:r>
                  <a:rPr lang="en-US" dirty="0">
                    <a:ea typeface="Cambria Math" panose="02040503050406030204" pitchFamily="18" charset="0"/>
                  </a:rPr>
                  <a:t> Compute the </a:t>
                </a:r>
                <a:r>
                  <a:rPr lang="en-US" dirty="0">
                    <a:solidFill>
                      <a:srgbClr val="C00000"/>
                    </a:solidFill>
                    <a:ea typeface="Cambria Math" panose="02040503050406030204" pitchFamily="18" charset="0"/>
                  </a:rPr>
                  <a:t>error</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𝐸</m:t>
                    </m:r>
                  </m:oMath>
                </a14:m>
                <a:r>
                  <a:rPr lang="en-US" b="0" dirty="0">
                    <a:ea typeface="Cambria Math" panose="02040503050406030204" pitchFamily="18" charset="0"/>
                  </a:rPr>
                  <a:t> (various definitions)</a:t>
                </a:r>
              </a:p>
              <a:p>
                <a:pPr lvl="1"/>
                <a:r>
                  <a:rPr lang="en-US" dirty="0">
                    <a:ea typeface="Cambria Math" panose="02040503050406030204" pitchFamily="18" charset="0"/>
                  </a:rPr>
                  <a:t> Use </a:t>
                </a:r>
                <a:r>
                  <a:rPr lang="en-US" dirty="0">
                    <a:solidFill>
                      <a:srgbClr val="C00000"/>
                    </a:solidFill>
                    <a:ea typeface="Cambria Math" panose="02040503050406030204" pitchFamily="18" charset="0"/>
                  </a:rPr>
                  <a:t>backward propagation </a:t>
                </a:r>
                <a:r>
                  <a:rPr lang="en-US" dirty="0">
                    <a:ea typeface="Cambria Math" panose="02040503050406030204" pitchFamily="18" charset="0"/>
                  </a:rPr>
                  <a:t>to compute</a:t>
                </a:r>
                <a14:m>
                  <m:oMath xmlns:m="http://schemas.openxmlformats.org/officeDocument/2006/math">
                    <m:r>
                      <a:rPr lang="en-US" b="0" i="0" smtClean="0">
                        <a:solidFill>
                          <a:srgbClr val="C00000"/>
                        </a:solidFill>
                        <a:latin typeface="Cambria Math" panose="02040503050406030204" pitchFamily="18" charset="0"/>
                      </a:rPr>
                      <m:t> </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𝑘</m:t>
                            </m:r>
                          </m:sub>
                        </m:sSub>
                      </m:den>
                    </m:f>
                    <m:r>
                      <a:rPr lang="en-US" b="0" i="1" smtClean="0">
                        <a:solidFill>
                          <a:srgbClr val="C00000"/>
                        </a:solidFill>
                        <a:latin typeface="Cambria Math" panose="02040503050406030204" pitchFamily="18" charset="0"/>
                      </a:rPr>
                      <m:t> </m:t>
                    </m:r>
                  </m:oMath>
                </a14:m>
                <a:r>
                  <a:rPr lang="en-US" b="0" dirty="0">
                    <a:ea typeface="Cambria Math" panose="02040503050406030204" pitchFamily="18" charset="0"/>
                  </a:rPr>
                  <a:t>for each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oMath>
                </a14:m>
                <a:endParaRPr lang="en-US" b="0" dirty="0">
                  <a:ea typeface="Cambria Math" panose="02040503050406030204" pitchFamily="18" charset="0"/>
                </a:endParaRPr>
              </a:p>
              <a:p>
                <a:pPr lvl="1"/>
                <a:r>
                  <a:rPr lang="en-US" dirty="0">
                    <a:ea typeface="Cambria Math" panose="02040503050406030204" pitchFamily="18" charset="0"/>
                  </a:rPr>
                  <a:t> </a:t>
                </a:r>
                <a:r>
                  <a:rPr lang="en-US" dirty="0">
                    <a:solidFill>
                      <a:srgbClr val="C00000"/>
                    </a:solidFill>
                    <a:ea typeface="Cambria Math" panose="02040503050406030204" pitchFamily="18" charset="0"/>
                  </a:rPr>
                  <a:t>Update</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𝑊</m:t>
                        </m:r>
                      </m:e>
                      <m:sub>
                        <m:r>
                          <a:rPr lang="en-US" i="1">
                            <a:latin typeface="Cambria Math" panose="02040503050406030204" pitchFamily="18" charset="0"/>
                          </a:rPr>
                          <m:t>𝑘</m:t>
                        </m:r>
                      </m:sub>
                    </m:sSub>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𝑊</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𝐿𝑒𝑎𝑟𝑛𝑖𝑛𝑔𝑅𝑎𝑡𝑒</m:t>
                    </m:r>
                    <m:r>
                      <a:rPr lang="en-US" b="0" i="1" smtClean="0">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𝑘</m:t>
                            </m:r>
                          </m:sub>
                        </m:sSub>
                      </m:den>
                    </m:f>
                  </m:oMath>
                </a14:m>
                <a:endParaRPr lang="en-US" b="0" dirty="0">
                  <a:ea typeface="Cambria Math" panose="02040503050406030204" pitchFamily="18" charset="0"/>
                </a:endParaRPr>
              </a:p>
              <a:p>
                <a:pPr lvl="1"/>
                <a:r>
                  <a:rPr lang="en-US" dirty="0">
                    <a:solidFill>
                      <a:srgbClr val="C00000"/>
                    </a:solidFill>
                    <a:ea typeface="Cambria Math" panose="02040503050406030204" pitchFamily="18" charset="0"/>
                  </a:rPr>
                  <a:t>Repeat</a:t>
                </a:r>
                <a:r>
                  <a:rPr lang="en-US" dirty="0">
                    <a:ea typeface="Cambria Math" panose="02040503050406030204" pitchFamily="18" charset="0"/>
                  </a:rPr>
                  <a:t> until termination criteria are satisfied. </a:t>
                </a:r>
                <a:endParaRPr lang="en-US" b="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861308" y="1753785"/>
                <a:ext cx="10363826" cy="4655488"/>
              </a:xfrm>
              <a:blipFill>
                <a:blip r:embed="rId2"/>
                <a:stretch>
                  <a:fillRect l="-1000" t="-1048"/>
                </a:stretch>
              </a:blipFill>
            </p:spPr>
            <p:txBody>
              <a:bodyPr/>
              <a:lstStyle/>
              <a:p>
                <a:r>
                  <a:rPr lang="en-US">
                    <a:noFill/>
                  </a:rPr>
                  <a:t> </a:t>
                </a:r>
              </a:p>
            </p:txBody>
          </p:sp>
        </mc:Fallback>
      </mc:AlternateContent>
    </p:spTree>
    <p:extLst>
      <p:ext uri="{BB962C8B-B14F-4D97-AF65-F5344CB8AC3E}">
        <p14:creationId xmlns:p14="http://schemas.microsoft.com/office/powerpoint/2010/main" val="3642552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654B3B4-E30A-DD1F-3CAE-B12D7A72D79D}"/>
              </a:ext>
            </a:extLst>
          </p:cNvPr>
          <p:cNvSpPr>
            <a:spLocks noGrp="1"/>
          </p:cNvSpPr>
          <p:nvPr>
            <p:ph type="title"/>
          </p:nvPr>
        </p:nvSpPr>
        <p:spPr/>
        <p:txBody>
          <a:bodyPr/>
          <a:lstStyle/>
          <a:p>
            <a:pPr eaLnBrk="1" hangingPunct="1"/>
            <a:r>
              <a:rPr lang="en-US" altLang="en-US"/>
              <a:t> </a:t>
            </a:r>
          </a:p>
        </p:txBody>
      </p:sp>
      <p:sp>
        <p:nvSpPr>
          <p:cNvPr id="44035" name="Content Placeholder 2">
            <a:extLst>
              <a:ext uri="{FF2B5EF4-FFF2-40B4-BE49-F238E27FC236}">
                <a16:creationId xmlns:a16="http://schemas.microsoft.com/office/drawing/2014/main" id="{BB191AE4-B52F-E2CA-0107-49DDB23E9783}"/>
              </a:ext>
            </a:extLst>
          </p:cNvPr>
          <p:cNvSpPr>
            <a:spLocks noGrp="1"/>
          </p:cNvSpPr>
          <p:nvPr>
            <p:ph idx="1"/>
          </p:nvPr>
        </p:nvSpPr>
        <p:spPr>
          <a:xfrm>
            <a:off x="838200" y="1294544"/>
            <a:ext cx="10515600" cy="5361050"/>
          </a:xfrm>
        </p:spPr>
        <p:txBody>
          <a:bodyPr/>
          <a:lstStyle/>
          <a:p>
            <a:pPr marL="0" indent="0" eaLnBrk="1" hangingPunct="1">
              <a:buFont typeface="Arial" panose="020B0604020202020204" pitchFamily="34" charset="0"/>
              <a:buNone/>
            </a:pPr>
            <a:r>
              <a:rPr lang="en-US" altLang="en-US" dirty="0"/>
              <a:t>Given the following initial weights and biases and </a:t>
            </a:r>
            <a:r>
              <a:rPr lang="en-US" altLang="en-US" dirty="0">
                <a:solidFill>
                  <a:srgbClr val="C00000"/>
                </a:solidFill>
              </a:rPr>
              <a:t>Sigmoid</a:t>
            </a:r>
            <a:r>
              <a:rPr lang="en-US" altLang="en-US" dirty="0"/>
              <a:t> as activation function for the network and training inputs with </a:t>
            </a:r>
            <a:r>
              <a:rPr lang="en-US" altLang="en-US" dirty="0">
                <a:solidFill>
                  <a:srgbClr val="C00000"/>
                </a:solidFill>
              </a:rPr>
              <a:t>features</a:t>
            </a:r>
            <a:r>
              <a:rPr lang="en-US" altLang="en-US" dirty="0"/>
              <a:t> of 0.05 and 0.10 and </a:t>
            </a:r>
            <a:r>
              <a:rPr lang="en-US" altLang="en-US" dirty="0">
                <a:solidFill>
                  <a:srgbClr val="C00000"/>
                </a:solidFill>
              </a:rPr>
              <a:t>real outputs </a:t>
            </a:r>
            <a:r>
              <a:rPr lang="en-US" altLang="en-US" dirty="0"/>
              <a:t>of 0.01 and 0.99.</a:t>
            </a:r>
          </a:p>
        </p:txBody>
      </p:sp>
      <p:pic>
        <p:nvPicPr>
          <p:cNvPr id="44036" name="Picture 2" descr="neural_network (9)">
            <a:extLst>
              <a:ext uri="{FF2B5EF4-FFF2-40B4-BE49-F238E27FC236}">
                <a16:creationId xmlns:a16="http://schemas.microsoft.com/office/drawing/2014/main" id="{A764DE3A-81E9-6B21-1ABF-56DA395F4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493" y="2454275"/>
            <a:ext cx="51752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12D76B4D-70E2-B27F-826D-7703CF07D99B}"/>
              </a:ext>
            </a:extLst>
          </p:cNvPr>
          <p:cNvSpPr txBox="1">
            <a:spLocks/>
          </p:cNvSpPr>
          <p:nvPr/>
        </p:nvSpPr>
        <p:spPr bwMode="auto">
          <a:xfrm>
            <a:off x="1000874" y="20240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dirty="0"/>
              <a:t>Back Propagation- Example</a:t>
            </a:r>
            <a:br>
              <a:rPr lang="en-US" altLang="en-US" dirty="0"/>
            </a:br>
            <a:r>
              <a:rPr lang="en-US" altLang="en-US" sz="2200" dirty="0"/>
              <a:t> </a:t>
            </a:r>
          </a:p>
        </p:txBody>
      </p:sp>
    </p:spTree>
    <p:extLst>
      <p:ext uri="{BB962C8B-B14F-4D97-AF65-F5344CB8AC3E}">
        <p14:creationId xmlns:p14="http://schemas.microsoft.com/office/powerpoint/2010/main" val="124287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eural_network (9)">
            <a:extLst>
              <a:ext uri="{FF2B5EF4-FFF2-40B4-BE49-F238E27FC236}">
                <a16:creationId xmlns:a16="http://schemas.microsoft.com/office/drawing/2014/main" id="{C5386ECE-0DA1-CA17-87E8-4033D39DD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402" y="1027906"/>
            <a:ext cx="51752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6D8753C-C0AC-268E-DD42-806B1F420023}"/>
              </a:ext>
            </a:extLst>
          </p:cNvPr>
          <p:cNvSpPr>
            <a:spLocks noGrp="1"/>
          </p:cNvSpPr>
          <p:nvPr>
            <p:ph type="title"/>
          </p:nvPr>
        </p:nvSpPr>
        <p:spPr>
          <a:xfrm>
            <a:off x="838200" y="100806"/>
            <a:ext cx="10515600" cy="1325563"/>
          </a:xfrm>
        </p:spPr>
        <p:txBody>
          <a:bodyPr/>
          <a:lstStyle/>
          <a:p>
            <a:pPr algn="ctr"/>
            <a:r>
              <a:rPr lang="en-US" dirty="0"/>
              <a:t>Forward Propagation</a:t>
            </a:r>
          </a:p>
        </p:txBody>
      </p:sp>
      <p:sp>
        <p:nvSpPr>
          <p:cNvPr id="3" name="Content Placeholder 2">
            <a:extLst>
              <a:ext uri="{FF2B5EF4-FFF2-40B4-BE49-F238E27FC236}">
                <a16:creationId xmlns:a16="http://schemas.microsoft.com/office/drawing/2014/main" id="{12DE0EFD-3307-AFF2-C7B5-749A764CED1D}"/>
              </a:ext>
            </a:extLst>
          </p:cNvPr>
          <p:cNvSpPr>
            <a:spLocks noGrp="1"/>
          </p:cNvSpPr>
          <p:nvPr>
            <p:ph idx="1"/>
          </p:nvPr>
        </p:nvSpPr>
        <p:spPr>
          <a:xfrm>
            <a:off x="491358" y="1253331"/>
            <a:ext cx="10515600" cy="4351338"/>
          </a:xfrm>
        </p:spPr>
        <p:txBody>
          <a:bodyPr/>
          <a:lstStyle/>
          <a:p>
            <a:pPr marL="0" indent="0">
              <a:buNone/>
            </a:pPr>
            <a:r>
              <a:rPr lang="en-US" sz="2400" dirty="0"/>
              <a:t>h1_in = i1*w1  + i2*w2  + b1 </a:t>
            </a:r>
          </a:p>
          <a:p>
            <a:pPr marL="0" indent="0">
              <a:buNone/>
            </a:pPr>
            <a:r>
              <a:rPr lang="en-US" sz="2400" dirty="0"/>
              <a:t>           = 0.15 * 0.05 + 0.2*0.1 + 0.35 +1</a:t>
            </a:r>
          </a:p>
          <a:p>
            <a:pPr marL="0" indent="0">
              <a:buNone/>
            </a:pPr>
            <a:r>
              <a:rPr lang="en-US" sz="2400" dirty="0"/>
              <a:t>           = 0.3775</a:t>
            </a:r>
          </a:p>
          <a:p>
            <a:pPr marL="0" indent="0">
              <a:buNone/>
            </a:pPr>
            <a:r>
              <a:rPr lang="en-US" sz="2400" dirty="0"/>
              <a:t>h1_out = Sigmoid(0.3775) =  0.5933</a:t>
            </a:r>
          </a:p>
          <a:p>
            <a:pPr marL="0" indent="0">
              <a:buNone/>
            </a:pPr>
            <a:r>
              <a:rPr lang="en-US" sz="2400" dirty="0"/>
              <a:t>And in a same way: </a:t>
            </a:r>
          </a:p>
          <a:p>
            <a:pPr marL="0" indent="0">
              <a:buNone/>
            </a:pPr>
            <a:r>
              <a:rPr lang="en-US" sz="2400" dirty="0"/>
              <a:t>h2-out = 0.5969</a:t>
            </a:r>
          </a:p>
          <a:p>
            <a:pPr marL="0" indent="0">
              <a:buNone/>
            </a:pPr>
            <a:endParaRPr lang="en-US" sz="2400" dirty="0"/>
          </a:p>
          <a:p>
            <a:pPr marL="0" indent="0">
              <a:buNone/>
            </a:pPr>
            <a:r>
              <a:rPr lang="en-US" sz="2400" dirty="0"/>
              <a:t>o1_in = h1_out*w5  + h2_out *w6  + b2 = 1. 1059 </a:t>
            </a:r>
          </a:p>
          <a:p>
            <a:pPr marL="0" indent="0">
              <a:buNone/>
            </a:pPr>
            <a:r>
              <a:rPr lang="en-US" sz="2400" dirty="0"/>
              <a:t>o1_out  = Sigmoid(1. 1059 ) =</a:t>
            </a:r>
            <a:r>
              <a:rPr lang="en-US" sz="2400" dirty="0">
                <a:highlight>
                  <a:srgbClr val="FFFF00"/>
                </a:highlight>
              </a:rPr>
              <a:t> 0.7514</a:t>
            </a:r>
          </a:p>
          <a:p>
            <a:pPr marL="0" indent="0">
              <a:buNone/>
            </a:pPr>
            <a:r>
              <a:rPr lang="en-US" sz="2400" dirty="0"/>
              <a:t>And in a same way: </a:t>
            </a:r>
          </a:p>
          <a:p>
            <a:pPr marL="0" indent="0">
              <a:buNone/>
            </a:pPr>
            <a:r>
              <a:rPr lang="en-US" sz="2400" dirty="0"/>
              <a:t>o2_out  = </a:t>
            </a:r>
            <a:r>
              <a:rPr lang="en-US" sz="2400" dirty="0">
                <a:highlight>
                  <a:srgbClr val="FFFF00"/>
                </a:highlight>
              </a:rPr>
              <a:t>0.7729</a:t>
            </a:r>
          </a:p>
          <a:p>
            <a:pPr marL="0" indent="0">
              <a:buNone/>
            </a:pPr>
            <a:endParaRPr lang="en-US" sz="2400" dirty="0"/>
          </a:p>
          <a:p>
            <a:pPr marL="0" indent="0">
              <a:buNone/>
            </a:pPr>
            <a:endParaRPr lang="en-US" sz="2400" dirty="0"/>
          </a:p>
          <a:p>
            <a:pPr marL="0" indent="0">
              <a:buNone/>
            </a:pPr>
            <a:r>
              <a:rPr lang="en-US" sz="2400" dirty="0"/>
              <a:t> </a:t>
            </a:r>
          </a:p>
        </p:txBody>
      </p:sp>
    </p:spTree>
    <p:extLst>
      <p:ext uri="{BB962C8B-B14F-4D97-AF65-F5344CB8AC3E}">
        <p14:creationId xmlns:p14="http://schemas.microsoft.com/office/powerpoint/2010/main" val="614952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2B97-4171-AD50-B324-579746F8A901}"/>
              </a:ext>
            </a:extLst>
          </p:cNvPr>
          <p:cNvSpPr>
            <a:spLocks noGrp="1"/>
          </p:cNvSpPr>
          <p:nvPr>
            <p:ph type="title"/>
          </p:nvPr>
        </p:nvSpPr>
        <p:spPr/>
        <p:txBody>
          <a:bodyPr/>
          <a:lstStyle/>
          <a:p>
            <a:pPr algn="ctr"/>
            <a:r>
              <a:rPr lang="en-US" dirty="0"/>
              <a:t>Calculating Error using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FE0AAA-153C-E0AA-AC45-405A7149B45F}"/>
                  </a:ext>
                </a:extLst>
              </p:cNvPr>
              <p:cNvSpPr>
                <a:spLocks noGrp="1"/>
              </p:cNvSpPr>
              <p:nvPr>
                <p:ph idx="1"/>
              </p:nvPr>
            </p:nvSpPr>
            <p:spPr/>
            <p:txBody>
              <a:bodyPr/>
              <a:lstStyle/>
              <a:p>
                <a:pPr marL="0" indent="0">
                  <a:buNone/>
                </a:pPr>
                <a:r>
                  <a:rPr lang="en-US" sz="2400" i="1" dirty="0">
                    <a:latin typeface="Cambria Math" panose="02040503050406030204" pitchFamily="18" charset="0"/>
                  </a:rPr>
                  <a:t>Error _ o1=</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𝑇𝑎𝑟𝑔𝑒𝑡</m:t>
                    </m:r>
                    <m:r>
                      <a:rPr lang="en-US" sz="2400" b="0" i="1" smtClean="0">
                        <a:latin typeface="Cambria Math" panose="02040503050406030204" pitchFamily="18" charset="0"/>
                      </a:rPr>
                      <m:t>1−</m:t>
                    </m:r>
                    <m:r>
                      <a:rPr lang="en-US" sz="2400" b="0" i="1" smtClean="0">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𝑢𝑡𝑝𝑢𝑡</m:t>
                        </m:r>
                        <m:r>
                          <a:rPr lang="en-US" sz="2400" i="1">
                            <a:latin typeface="Cambria Math" panose="02040503050406030204" pitchFamily="18" charset="0"/>
                          </a:rPr>
                          <m:t>1)</m:t>
                        </m:r>
                      </m:e>
                      <m:sup>
                        <m:r>
                          <a:rPr lang="en-US" sz="2400" b="0" i="1" smtClean="0">
                            <a:latin typeface="Cambria Math" panose="02040503050406030204" pitchFamily="18" charset="0"/>
                          </a:rPr>
                          <m:t>2</m:t>
                        </m:r>
                      </m:sup>
                    </m:sSup>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0.01</m:t>
                    </m:r>
                    <m:r>
                      <a:rPr lang="en-US" sz="2400" i="1">
                        <a:latin typeface="Cambria Math" panose="02040503050406030204" pitchFamily="18" charset="0"/>
                      </a:rPr>
                      <m:t>−</m:t>
                    </m:r>
                    <m:r>
                      <a:rPr lang="en-US" sz="2400" b="0" i="1" smtClean="0">
                        <a:latin typeface="Cambria Math" panose="02040503050406030204" pitchFamily="18" charset="0"/>
                      </a:rPr>
                      <m:t>0.7514</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a14:m>
                <a:r>
                  <a:rPr lang="en-US" sz="2400" dirty="0"/>
                  <a:t>  = 0.2748</a:t>
                </a:r>
              </a:p>
              <a:p>
                <a:pPr marL="0" indent="0">
                  <a:buNone/>
                </a:pPr>
                <a:r>
                  <a:rPr lang="en-US" sz="2400" i="1" dirty="0">
                    <a:latin typeface="Cambria Math" panose="02040503050406030204" pitchFamily="18" charset="0"/>
                  </a:rPr>
                  <a:t>Error _ o2=</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i="1">
                        <a:latin typeface="Cambria Math" panose="02040503050406030204" pitchFamily="18" charset="0"/>
                      </a:rPr>
                      <m:t>𝑇𝑎𝑟𝑔𝑒𝑡</m:t>
                    </m:r>
                    <m:r>
                      <a:rPr lang="en-US" sz="2400" b="0" i="1" smtClean="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𝑢𝑡𝑝𝑢𝑡</m:t>
                        </m:r>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0.99</m:t>
                    </m:r>
                    <m:r>
                      <a:rPr lang="en-US" sz="2400" i="1">
                        <a:latin typeface="Cambria Math" panose="02040503050406030204" pitchFamily="18" charset="0"/>
                      </a:rPr>
                      <m:t>−</m:t>
                    </m:r>
                    <m:r>
                      <a:rPr lang="en-US" sz="2400" b="0" i="1" smtClean="0">
                        <a:latin typeface="Cambria Math" panose="02040503050406030204" pitchFamily="18" charset="0"/>
                      </a:rPr>
                      <m:t>0.7729</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a14:m>
                <a:r>
                  <a:rPr lang="en-US" sz="2400" dirty="0"/>
                  <a:t>  = 0.0236</a:t>
                </a:r>
              </a:p>
              <a:p>
                <a:pPr marL="0" indent="0">
                  <a:buNone/>
                </a:pPr>
                <a:endParaRPr lang="en-US" dirty="0"/>
              </a:p>
              <a:p>
                <a:pPr marL="0" indent="0">
                  <a:buNone/>
                </a:pPr>
                <a:r>
                  <a:rPr lang="en-US" dirty="0" err="1"/>
                  <a:t>Error_Total</a:t>
                </a:r>
                <a:r>
                  <a:rPr lang="en-US" dirty="0"/>
                  <a:t> = 0.2748 + 0.0236 = 0.2984</a:t>
                </a:r>
                <a:endParaRPr lang="en-US" sz="3200" dirty="0"/>
              </a:p>
            </p:txBody>
          </p:sp>
        </mc:Choice>
        <mc:Fallback xmlns="">
          <p:sp>
            <p:nvSpPr>
              <p:cNvPr id="3" name="Content Placeholder 2">
                <a:extLst>
                  <a:ext uri="{FF2B5EF4-FFF2-40B4-BE49-F238E27FC236}">
                    <a16:creationId xmlns:a16="http://schemas.microsoft.com/office/drawing/2014/main" id="{B1FE0AAA-153C-E0AA-AC45-405A7149B45F}"/>
                  </a:ext>
                </a:extLst>
              </p:cNvPr>
              <p:cNvSpPr>
                <a:spLocks noGrp="1" noRot="1" noChangeAspect="1" noMove="1" noResize="1" noEditPoints="1" noAdjustHandles="1" noChangeArrowheads="1" noChangeShapeType="1" noTextEdit="1"/>
              </p:cNvSpPr>
              <p:nvPr>
                <p:ph idx="1"/>
              </p:nvPr>
            </p:nvSpPr>
            <p:spPr>
              <a:blipFill>
                <a:blip r:embed="rId2"/>
                <a:stretch>
                  <a:fillRect l="-1217" t="-560"/>
                </a:stretch>
              </a:blipFill>
            </p:spPr>
            <p:txBody>
              <a:bodyPr/>
              <a:lstStyle/>
              <a:p>
                <a:r>
                  <a:rPr lang="en-US">
                    <a:noFill/>
                  </a:rPr>
                  <a:t> </a:t>
                </a:r>
              </a:p>
            </p:txBody>
          </p:sp>
        </mc:Fallback>
      </mc:AlternateContent>
    </p:spTree>
    <p:extLst>
      <p:ext uri="{BB962C8B-B14F-4D97-AF65-F5344CB8AC3E}">
        <p14:creationId xmlns:p14="http://schemas.microsoft.com/office/powerpoint/2010/main" val="156088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406F-3744-7892-1CB0-7DD3503FF6BF}"/>
              </a:ext>
            </a:extLst>
          </p:cNvPr>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23B3C4-642F-DA0D-9AFB-AA594A5A903F}"/>
                  </a:ext>
                </a:extLst>
              </p:cNvPr>
              <p:cNvSpPr>
                <a:spLocks noGrp="1"/>
              </p:cNvSpPr>
              <p:nvPr>
                <p:ph idx="1"/>
              </p:nvPr>
            </p:nvSpPr>
            <p:spPr>
              <a:xfrm>
                <a:off x="293106" y="1825625"/>
                <a:ext cx="11992041" cy="4351338"/>
              </a:xfrm>
            </p:spPr>
            <p:txBody>
              <a:bodyPr/>
              <a:lstStyle/>
              <a:p>
                <a:pPr marL="0" indent="0">
                  <a:buNone/>
                </a:pPr>
                <a:r>
                  <a:rPr lang="en-US" sz="2200" dirty="0"/>
                  <a:t>To update </a:t>
                </a:r>
                <a:r>
                  <a:rPr lang="en-US" sz="2200" dirty="0">
                    <a:solidFill>
                      <a:srgbClr val="C00000"/>
                    </a:solidFill>
                  </a:rPr>
                  <a:t>W5</a:t>
                </a:r>
                <a:r>
                  <a:rPr lang="en-US" sz="2200" dirty="0"/>
                  <a:t> first we need to find : </a:t>
                </a:r>
                <a14:m>
                  <m:oMath xmlns:m="http://schemas.openxmlformats.org/officeDocument/2006/math">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𝐸</m:t>
                        </m:r>
                      </m:num>
                      <m:den>
                        <m:r>
                          <a:rPr lang="en-US" sz="2200" i="1" smtClean="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𝑊</m:t>
                            </m:r>
                          </m:e>
                          <m:sub>
                            <m:r>
                              <a:rPr lang="en-US" sz="2200" b="0" i="1" smtClean="0">
                                <a:solidFill>
                                  <a:srgbClr val="C00000"/>
                                </a:solidFill>
                                <a:latin typeface="Cambria Math" panose="02040503050406030204" pitchFamily="18" charset="0"/>
                              </a:rPr>
                              <m:t>5</m:t>
                            </m:r>
                          </m:sub>
                        </m:sSub>
                      </m:den>
                    </m:f>
                    <m:r>
                      <a:rPr lang="en-US" sz="2200" b="0" i="1" smtClean="0">
                        <a:latin typeface="Cambria Math" panose="02040503050406030204" pitchFamily="18" charset="0"/>
                      </a:rPr>
                      <m:t> </m:t>
                    </m:r>
                  </m:oMath>
                </a14:m>
                <a:r>
                  <a:rPr lang="en-US" sz="2200" dirty="0"/>
                  <a:t>:</a:t>
                </a:r>
              </a:p>
              <a:p>
                <a:pPr marL="0" indent="0">
                  <a:buNone/>
                </a:pPr>
                <a:r>
                  <a:rPr lang="en-US" sz="2200" dirty="0"/>
                  <a:t>Chain Rule: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5</m:t>
                            </m:r>
                          </m:sub>
                        </m:sSub>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r>
                          <a:rPr lang="en-US" sz="2400" b="0" i="1" smtClean="0">
                            <a:latin typeface="Cambria Math" panose="02040503050406030204" pitchFamily="18" charset="0"/>
                          </a:rPr>
                          <m:t>𝑂</m:t>
                        </m:r>
                        <m:r>
                          <a:rPr lang="en-US" sz="2400" b="0" i="1" smtClean="0">
                            <a:latin typeface="Cambria Math" panose="02040503050406030204" pitchFamily="18" charset="0"/>
                          </a:rPr>
                          <m:t>1_</m:t>
                        </m:r>
                        <m:r>
                          <a:rPr lang="en-US" sz="2400" i="1">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b="0" i="1" smtClean="0">
                            <a:latin typeface="Cambria Math" panose="02040503050406030204" pitchFamily="18" charset="0"/>
                          </a:rPr>
                          <m:t>𝐼𝑛</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5</m:t>
                            </m:r>
                          </m:sub>
                        </m:sSub>
                      </m:den>
                    </m:f>
                  </m:oMath>
                </a14:m>
                <a:endParaRPr lang="en-US" sz="2200" dirty="0"/>
              </a:p>
              <a:p>
                <a:pPr marL="0" indent="0">
                  <a:buNone/>
                </a:pPr>
                <a:r>
                  <a:rPr lang="en-US" sz="2200" dirty="0"/>
                  <a:t>Error_Total = </a:t>
                </a:r>
                <a14:m>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r>
                      <a:rPr lang="en-US" sz="2200" b="0" i="1" smtClean="0">
                        <a:latin typeface="Cambria Math" panose="02040503050406030204" pitchFamily="18" charset="0"/>
                      </a:rPr>
                      <m:t>𝑇𝑎𝑟𝑔𝑒𝑡</m:t>
                    </m:r>
                    <m:r>
                      <a:rPr lang="en-US" sz="2200" b="0" i="1" smtClean="0">
                        <a:latin typeface="Cambria Math" panose="02040503050406030204" pitchFamily="18" charset="0"/>
                      </a:rPr>
                      <m:t>1−</m:t>
                    </m:r>
                    <m:r>
                      <a:rPr lang="en-US" sz="2200" b="0" i="1" smtClean="0">
                        <a:latin typeface="Cambria Math" panose="02040503050406030204" pitchFamily="18" charset="0"/>
                      </a:rPr>
                      <m:t>𝑂𝑢𝑡𝑝𝑢𝑡</m:t>
                    </m:r>
                    <m:sSup>
                      <m:sSupPr>
                        <m:ctrlPr>
                          <a:rPr lang="en-US" sz="2200" b="0" i="1" smtClean="0">
                            <a:latin typeface="Cambria Math" panose="02040503050406030204" pitchFamily="18" charset="0"/>
                          </a:rPr>
                        </m:ctrlPr>
                      </m:sSupPr>
                      <m:e>
                        <m:r>
                          <a:rPr lang="en-US" sz="2200" i="1">
                            <a:latin typeface="Cambria Math" panose="02040503050406030204" pitchFamily="18" charset="0"/>
                          </a:rPr>
                          <m:t>1)</m:t>
                        </m:r>
                      </m:e>
                      <m:sup>
                        <m:r>
                          <a:rPr lang="en-US" sz="2200" b="0" i="1" smtClean="0">
                            <a:latin typeface="Cambria Math" panose="02040503050406030204" pitchFamily="18" charset="0"/>
                          </a:rPr>
                          <m:t>2</m:t>
                        </m:r>
                      </m:sup>
                    </m:sSup>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2</m:t>
                        </m:r>
                      </m:den>
                    </m:f>
                    <m:r>
                      <a:rPr lang="en-US" sz="2200" i="1">
                        <a:latin typeface="Cambria Math" panose="02040503050406030204" pitchFamily="18" charset="0"/>
                      </a:rPr>
                      <m:t>(</m:t>
                    </m:r>
                    <m:r>
                      <a:rPr lang="en-US" sz="2200" i="1">
                        <a:latin typeface="Cambria Math" panose="02040503050406030204" pitchFamily="18" charset="0"/>
                      </a:rPr>
                      <m:t>𝑇𝑎𝑟𝑔𝑒𝑡</m:t>
                    </m:r>
                    <m:r>
                      <a:rPr lang="en-US" sz="2200" i="1">
                        <a:latin typeface="Cambria Math" panose="02040503050406030204" pitchFamily="18" charset="0"/>
                      </a:rPr>
                      <m:t>2−</m:t>
                    </m:r>
                    <m:r>
                      <a:rPr lang="en-US" sz="2200" i="1">
                        <a:latin typeface="Cambria Math" panose="02040503050406030204" pitchFamily="18" charset="0"/>
                      </a:rPr>
                      <m:t>𝑂𝑢𝑡𝑝𝑢𝑡</m:t>
                    </m:r>
                    <m:sSup>
                      <m:sSupPr>
                        <m:ctrlPr>
                          <a:rPr lang="en-US" sz="2200" i="1">
                            <a:latin typeface="Cambria Math" panose="02040503050406030204" pitchFamily="18" charset="0"/>
                          </a:rPr>
                        </m:ctrlPr>
                      </m:sSupPr>
                      <m:e>
                        <m:r>
                          <a:rPr lang="en-US" sz="2200" i="1">
                            <a:latin typeface="Cambria Math" panose="02040503050406030204" pitchFamily="18" charset="0"/>
                          </a:rPr>
                          <m:t>2)</m:t>
                        </m:r>
                      </m:e>
                      <m:sup>
                        <m:r>
                          <a:rPr lang="en-US" sz="2200" i="1">
                            <a:latin typeface="Cambria Math" panose="02040503050406030204" pitchFamily="18" charset="0"/>
                          </a:rPr>
                          <m:t>2</m:t>
                        </m:r>
                      </m:sup>
                    </m:sSup>
                  </m:oMath>
                </a14:m>
                <a:endParaRPr lang="en-US" sz="2200" dirty="0"/>
              </a:p>
              <a:p>
                <a:pPr marL="0" indent="0">
                  <a:buNone/>
                </a:pPr>
                <a:r>
                  <a:rPr lang="en-US" sz="2200" dirty="0"/>
                  <a:t> </a:t>
                </a:r>
                <a14:m>
                  <m:oMath xmlns:m="http://schemas.openxmlformats.org/officeDocument/2006/math">
                    <m:f>
                      <m:fPr>
                        <m:ctrlPr>
                          <a:rPr lang="en-US" sz="2200" i="1">
                            <a:latin typeface="Cambria Math" panose="02040503050406030204" pitchFamily="18" charset="0"/>
                          </a:rPr>
                        </m:ctrlPr>
                      </m:fPr>
                      <m:num>
                        <m:r>
                          <a:rPr lang="en-US" sz="2200" i="1" smtClean="0">
                            <a:latin typeface="Cambria Math" panose="02040503050406030204" pitchFamily="18" charset="0"/>
                          </a:rPr>
                          <m:t>𝜕</m:t>
                        </m:r>
                        <m:r>
                          <a:rPr lang="en-US" sz="2200" i="1">
                            <a:latin typeface="Cambria Math" panose="02040503050406030204" pitchFamily="18" charset="0"/>
                          </a:rPr>
                          <m:t>𝐸</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𝑂𝑢𝑡</m:t>
                        </m:r>
                      </m:den>
                    </m:f>
                  </m:oMath>
                </a14:m>
                <a:r>
                  <a:rPr lang="en-US" sz="2200" dirty="0"/>
                  <a:t> = -1* (</a:t>
                </a:r>
                <a14:m>
                  <m:oMath xmlns:m="http://schemas.openxmlformats.org/officeDocument/2006/math">
                    <m:r>
                      <a:rPr lang="en-US" sz="2200" i="1">
                        <a:latin typeface="Cambria Math" panose="02040503050406030204" pitchFamily="18" charset="0"/>
                      </a:rPr>
                      <m:t>𝑇𝑎𝑟𝑔𝑒𝑡</m:t>
                    </m:r>
                    <m:r>
                      <a:rPr lang="en-US" sz="2200" i="1">
                        <a:latin typeface="Cambria Math" panose="02040503050406030204" pitchFamily="18" charset="0"/>
                      </a:rPr>
                      <m:t>1−</m:t>
                    </m:r>
                    <m:r>
                      <a:rPr lang="en-US" sz="2200" i="1">
                        <a:latin typeface="Cambria Math" panose="02040503050406030204" pitchFamily="18" charset="0"/>
                      </a:rPr>
                      <m:t>𝑂𝑢𝑡𝑝𝑢𝑡</m:t>
                    </m:r>
                    <m:sSup>
                      <m:sSupPr>
                        <m:ctrlPr>
                          <a:rPr lang="en-US" sz="2200" i="1">
                            <a:latin typeface="Cambria Math" panose="02040503050406030204" pitchFamily="18" charset="0"/>
                          </a:rPr>
                        </m:ctrlPr>
                      </m:sSupPr>
                      <m:e>
                        <m:r>
                          <a:rPr lang="en-US" sz="2200" i="1">
                            <a:latin typeface="Cambria Math" panose="02040503050406030204" pitchFamily="18" charset="0"/>
                          </a:rPr>
                          <m:t>1)</m:t>
                        </m:r>
                      </m:e>
                      <m:sup/>
                    </m:sSup>
                  </m:oMath>
                </a14:m>
                <a:r>
                  <a:rPr lang="en-US" sz="2200" dirty="0"/>
                  <a:t>= -(0.01-0.7514) = 0.7414</a:t>
                </a:r>
              </a:p>
              <a:p>
                <a:pPr marL="0" indent="0">
                  <a:buNone/>
                </a:pPr>
                <a:r>
                  <a:rPr lang="en-US" sz="2200" dirty="0"/>
                  <a:t> </a:t>
                </a:r>
                <a14:m>
                  <m:oMath xmlns:m="http://schemas.openxmlformats.org/officeDocument/2006/math">
                    <m:f>
                      <m:fPr>
                        <m:ctrlPr>
                          <a:rPr lang="en-US" sz="22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𝑂𝑢𝑡</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m:rPr>
                            <m:nor/>
                          </m:rPr>
                          <a:rPr lang="en-US" sz="2200" dirty="0"/>
                          <m:t>sigmoid</m:t>
                        </m:r>
                        <m:r>
                          <m:rPr>
                            <m:nor/>
                          </m:rPr>
                          <a:rPr lang="en-US" sz="2200" dirty="0"/>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𝐼𝑛</m:t>
                        </m:r>
                        <m:r>
                          <a:rPr lang="en-US" sz="2200" b="0" i="1" dirty="0" smtClean="0">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den>
                    </m:f>
                  </m:oMath>
                </a14:m>
                <a:r>
                  <a:rPr lang="en-US" sz="2200" dirty="0"/>
                  <a:t> = </a:t>
                </a:r>
                <a14:m>
                  <m:oMath xmlns:m="http://schemas.openxmlformats.org/officeDocument/2006/math">
                    <m:r>
                      <m:rPr>
                        <m:nor/>
                      </m:rPr>
                      <a:rPr lang="en-US" sz="2000" dirty="0"/>
                      <m:t>sigmoid</m:t>
                    </m:r>
                    <m:r>
                      <m:rPr>
                        <m:nor/>
                      </m:rPr>
                      <a:rPr lang="en-US" sz="2000" dirty="0"/>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r>
                      <a:rPr lang="en-US" sz="2000" i="1" dirty="0">
                        <a:latin typeface="Cambria Math" panose="02040503050406030204" pitchFamily="18" charset="0"/>
                      </a:rPr>
                      <m:t>)</m:t>
                    </m:r>
                  </m:oMath>
                </a14:m>
                <a:r>
                  <a:rPr lang="en-US" sz="2200" dirty="0"/>
                  <a:t> (1- </a:t>
                </a:r>
                <a14:m>
                  <m:oMath xmlns:m="http://schemas.openxmlformats.org/officeDocument/2006/math">
                    <m:r>
                      <m:rPr>
                        <m:nor/>
                      </m:rPr>
                      <a:rPr lang="en-US" sz="2000" dirty="0"/>
                      <m:t>sigmoid</m:t>
                    </m:r>
                    <m:r>
                      <m:rPr>
                        <m:nor/>
                      </m:rPr>
                      <a:rPr lang="en-US" sz="2000" dirty="0"/>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r>
                      <a:rPr lang="en-US" sz="2000" i="1" dirty="0">
                        <a:latin typeface="Cambria Math" panose="02040503050406030204" pitchFamily="18" charset="0"/>
                      </a:rPr>
                      <m:t>)</m:t>
                    </m:r>
                  </m:oMath>
                </a14:m>
                <a:r>
                  <a:rPr lang="en-US" sz="2200" dirty="0"/>
                  <a:t>) = 0.7514*(1-0.7514) = 0.1868</a:t>
                </a:r>
              </a:p>
              <a:p>
                <a:pPr marL="0" indent="0">
                  <a:buNone/>
                </a:pPr>
                <a:r>
                  <a:rPr lang="en-US" sz="2200" dirty="0"/>
                  <a:t> </a:t>
                </a:r>
                <a14:m>
                  <m:oMath xmlns:m="http://schemas.openxmlformats.org/officeDocument/2006/math">
                    <m:f>
                      <m:fPr>
                        <m:ctrlPr>
                          <a:rPr lang="en-US" sz="22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num>
                      <m:den>
                        <m:r>
                          <a:rPr lang="en-US" sz="220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𝑊</m:t>
                            </m:r>
                          </m:e>
                          <m:sub>
                            <m:r>
                              <a:rPr lang="en-US" sz="2200" b="0" i="1" smtClean="0">
                                <a:latin typeface="Cambria Math" panose="02040503050406030204" pitchFamily="18" charset="0"/>
                              </a:rPr>
                              <m:t>5</m:t>
                            </m:r>
                          </m:sub>
                        </m:sSub>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b="0" i="1" smtClean="0">
                            <a:latin typeface="Cambria Math" panose="02040503050406030204" pitchFamily="18" charset="0"/>
                          </a:rPr>
                          <m:t>(</m:t>
                        </m:r>
                        <m:r>
                          <m:rPr>
                            <m:nor/>
                          </m:rPr>
                          <a:rPr lang="en-US" sz="2200" dirty="0"/>
                          <m:t>h</m:t>
                        </m:r>
                        <m:r>
                          <m:rPr>
                            <m:nor/>
                          </m:rPr>
                          <a:rPr lang="en-US" sz="2200" dirty="0"/>
                          <m:t>1_</m:t>
                        </m:r>
                        <m:r>
                          <m:rPr>
                            <m:nor/>
                          </m:rPr>
                          <a:rPr lang="en-US" sz="2200" dirty="0"/>
                          <m:t>out</m:t>
                        </m:r>
                        <m:r>
                          <m:rPr>
                            <m:nor/>
                          </m:rPr>
                          <a:rPr lang="en-US" sz="2200" dirty="0"/>
                          <m:t>∗</m:t>
                        </m:r>
                        <m:r>
                          <m:rPr>
                            <m:nor/>
                          </m:rPr>
                          <a:rPr lang="en-US" sz="2200" dirty="0"/>
                          <m:t>w</m:t>
                        </m:r>
                        <m:r>
                          <m:rPr>
                            <m:nor/>
                          </m:rPr>
                          <a:rPr lang="en-US" sz="2200" dirty="0"/>
                          <m:t>5  + </m:t>
                        </m:r>
                        <m:r>
                          <m:rPr>
                            <m:nor/>
                          </m:rPr>
                          <a:rPr lang="en-US" sz="2200" dirty="0"/>
                          <m:t>h</m:t>
                        </m:r>
                        <m:r>
                          <m:rPr>
                            <m:nor/>
                          </m:rPr>
                          <a:rPr lang="en-US" sz="2200" dirty="0"/>
                          <m:t>2_</m:t>
                        </m:r>
                        <m:r>
                          <m:rPr>
                            <m:nor/>
                          </m:rPr>
                          <a:rPr lang="en-US" sz="2200" dirty="0"/>
                          <m:t>out</m:t>
                        </m:r>
                        <m:r>
                          <m:rPr>
                            <m:nor/>
                          </m:rPr>
                          <a:rPr lang="en-US" sz="2200" dirty="0"/>
                          <m:t> ∗</m:t>
                        </m:r>
                        <m:r>
                          <m:rPr>
                            <m:nor/>
                          </m:rPr>
                          <a:rPr lang="en-US" sz="2200" dirty="0"/>
                          <m:t>w</m:t>
                        </m:r>
                        <m:r>
                          <m:rPr>
                            <m:nor/>
                          </m:rPr>
                          <a:rPr lang="en-US" sz="2200" dirty="0"/>
                          <m:t>6  + </m:t>
                        </m:r>
                        <m:r>
                          <m:rPr>
                            <m:nor/>
                          </m:rPr>
                          <a:rPr lang="en-US" sz="2200" dirty="0"/>
                          <m:t>b</m:t>
                        </m:r>
                        <m:r>
                          <m:rPr>
                            <m:nor/>
                          </m:rPr>
                          <a:rPr lang="en-US" sz="2200" b="0" i="0" dirty="0" smtClean="0"/>
                          <m:t>2</m:t>
                        </m:r>
                        <m:r>
                          <a:rPr lang="en-US" sz="2200" b="0" i="1" smtClean="0">
                            <a:latin typeface="Cambria Math" panose="02040503050406030204" pitchFamily="18" charset="0"/>
                          </a:rPr>
                          <m:t>)</m:t>
                        </m:r>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𝑊</m:t>
                            </m:r>
                          </m:e>
                          <m:sub>
                            <m:r>
                              <a:rPr lang="en-US" sz="2200" b="0" i="1" smtClean="0">
                                <a:latin typeface="Cambria Math" panose="02040503050406030204" pitchFamily="18" charset="0"/>
                              </a:rPr>
                              <m:t>5</m:t>
                            </m:r>
                          </m:sub>
                        </m:sSub>
                      </m:den>
                    </m:f>
                  </m:oMath>
                </a14:m>
                <a:r>
                  <a:rPr lang="en-US" sz="2200" dirty="0"/>
                  <a:t> = </a:t>
                </a:r>
                <a14:m>
                  <m:oMath xmlns:m="http://schemas.openxmlformats.org/officeDocument/2006/math">
                    <m:r>
                      <m:rPr>
                        <m:nor/>
                      </m:rPr>
                      <a:rPr lang="en-US" sz="2200" dirty="0"/>
                      <m:t>h</m:t>
                    </m:r>
                    <m:r>
                      <m:rPr>
                        <m:nor/>
                      </m:rPr>
                      <a:rPr lang="en-US" sz="2200" dirty="0"/>
                      <m:t>1_</m:t>
                    </m:r>
                    <m:r>
                      <m:rPr>
                        <m:nor/>
                      </m:rPr>
                      <a:rPr lang="en-US" sz="2200" dirty="0"/>
                      <m:t>out</m:t>
                    </m:r>
                  </m:oMath>
                </a14:m>
                <a:r>
                  <a:rPr lang="en-US" sz="2200" dirty="0"/>
                  <a:t> = 0.5933</a:t>
                </a:r>
              </a:p>
              <a:p>
                <a:pPr>
                  <a:buFont typeface="Wingdings" panose="05000000000000000000" pitchFamily="2" charset="2"/>
                  <a:buChar char="à"/>
                </a:pPr>
                <a14:m>
                  <m:oMath xmlns:m="http://schemas.openxmlformats.org/officeDocument/2006/math">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𝐸</m:t>
                        </m:r>
                      </m:num>
                      <m:den>
                        <m:r>
                          <a:rPr lang="en-US" sz="2200" i="1" smtClean="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𝑊</m:t>
                            </m:r>
                          </m:e>
                          <m:sub>
                            <m:r>
                              <a:rPr lang="en-US" sz="2200" b="0" i="1" smtClean="0">
                                <a:solidFill>
                                  <a:srgbClr val="C00000"/>
                                </a:solidFill>
                                <a:latin typeface="Cambria Math" panose="02040503050406030204" pitchFamily="18" charset="0"/>
                              </a:rPr>
                              <m:t>5</m:t>
                            </m:r>
                          </m:sub>
                        </m:sSub>
                      </m:den>
                    </m:f>
                    <m:r>
                      <a:rPr lang="en-US" sz="2200">
                        <a:latin typeface="Cambria Math" panose="02040503050406030204" pitchFamily="18" charset="0"/>
                      </a:rPr>
                      <m:t>=</m:t>
                    </m:r>
                  </m:oMath>
                </a14:m>
                <a:r>
                  <a:rPr lang="en-US" sz="2200" dirty="0"/>
                  <a:t> 0.7414* 0.1868* 0.5933 =</a:t>
                </a:r>
                <a:r>
                  <a:rPr lang="en-US" sz="2200" dirty="0">
                    <a:solidFill>
                      <a:srgbClr val="C00000"/>
                    </a:solidFill>
                  </a:rPr>
                  <a:t>0.0822</a:t>
                </a:r>
                <a:r>
                  <a:rPr lang="en-US" sz="2200" dirty="0">
                    <a:highlight>
                      <a:srgbClr val="FFFF00"/>
                    </a:highlight>
                  </a:rPr>
                  <a:t> </a:t>
                </a:r>
              </a:p>
              <a:p>
                <a:pPr>
                  <a:buFont typeface="Wingdings" panose="05000000000000000000" pitchFamily="2" charset="2"/>
                  <a:buChar char="à"/>
                </a:pPr>
                <a:endParaRPr lang="en-US" sz="2000" dirty="0">
                  <a:highlight>
                    <a:srgbClr val="FFFF00"/>
                  </a:highlight>
                </a:endParaRPr>
              </a:p>
            </p:txBody>
          </p:sp>
        </mc:Choice>
        <mc:Fallback xmlns="">
          <p:sp>
            <p:nvSpPr>
              <p:cNvPr id="3" name="Content Placeholder 2">
                <a:extLst>
                  <a:ext uri="{FF2B5EF4-FFF2-40B4-BE49-F238E27FC236}">
                    <a16:creationId xmlns:a16="http://schemas.microsoft.com/office/drawing/2014/main" id="{D723B3C4-642F-DA0D-9AFB-AA594A5A903F}"/>
                  </a:ext>
                </a:extLst>
              </p:cNvPr>
              <p:cNvSpPr>
                <a:spLocks noGrp="1" noRot="1" noChangeAspect="1" noMove="1" noResize="1" noEditPoints="1" noAdjustHandles="1" noChangeArrowheads="1" noChangeShapeType="1" noTextEdit="1"/>
              </p:cNvSpPr>
              <p:nvPr>
                <p:ph idx="1"/>
              </p:nvPr>
            </p:nvSpPr>
            <p:spPr>
              <a:xfrm>
                <a:off x="293106" y="1825625"/>
                <a:ext cx="11992041" cy="4351338"/>
              </a:xfrm>
              <a:blipFill>
                <a:blip r:embed="rId2"/>
                <a:stretch>
                  <a:fillRect l="-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F4B0A3D-D8F6-F64E-2929-10FA9323B817}"/>
              </a:ext>
            </a:extLst>
          </p:cNvPr>
          <p:cNvPicPr>
            <a:picLocks noChangeAspect="1"/>
          </p:cNvPicPr>
          <p:nvPr/>
        </p:nvPicPr>
        <p:blipFill>
          <a:blip r:embed="rId3"/>
          <a:stretch>
            <a:fillRect/>
          </a:stretch>
        </p:blipFill>
        <p:spPr>
          <a:xfrm>
            <a:off x="6895382" y="205647"/>
            <a:ext cx="5102492" cy="2517529"/>
          </a:xfrm>
          <a:prstGeom prst="rect">
            <a:avLst/>
          </a:prstGeom>
        </p:spPr>
      </p:pic>
      <p:pic>
        <p:nvPicPr>
          <p:cNvPr id="4" name="Picture 2" descr="neural_network (9)">
            <a:extLst>
              <a:ext uri="{FF2B5EF4-FFF2-40B4-BE49-F238E27FC236}">
                <a16:creationId xmlns:a16="http://schemas.microsoft.com/office/drawing/2014/main" id="{FB9BF692-060B-C0B2-189E-B4DAB4079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4388" y="1994053"/>
            <a:ext cx="2654506" cy="225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75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C32F-899F-C49F-78AE-09190FBE1896}"/>
              </a:ext>
            </a:extLst>
          </p:cNvPr>
          <p:cNvSpPr>
            <a:spLocks noGrp="1"/>
          </p:cNvSpPr>
          <p:nvPr>
            <p:ph type="title"/>
          </p:nvPr>
        </p:nvSpPr>
        <p:spPr/>
        <p:txBody>
          <a:bodyPr/>
          <a:lstStyle/>
          <a:p>
            <a:r>
              <a:rPr lang="en-US" dirty="0"/>
              <a:t>Update Weights – Output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62A7A-ECA8-2506-0239-95452D4D7AF3}"/>
                  </a:ext>
                </a:extLst>
              </p:cNvPr>
              <p:cNvSpPr>
                <a:spLocks noGrp="1"/>
              </p:cNvSpPr>
              <p:nvPr>
                <p:ph idx="1"/>
              </p:nvPr>
            </p:nvSpPr>
            <p:spPr>
              <a:xfrm>
                <a:off x="959386" y="1495117"/>
                <a:ext cx="10515600" cy="4351338"/>
              </a:xfrm>
            </p:spPr>
            <p:txBody>
              <a:bodyPr/>
              <a:lstStyle/>
              <a:p>
                <a:pPr marL="0" indent="0">
                  <a:buNone/>
                </a:pPr>
                <a:r>
                  <a:rPr lang="en-US" dirty="0"/>
                  <a:t>Suppose that </a:t>
                </a:r>
                <a:r>
                  <a:rPr lang="en-US" dirty="0" err="1">
                    <a:solidFill>
                      <a:srgbClr val="C00000"/>
                    </a:solidFill>
                  </a:rPr>
                  <a:t>learning_rate</a:t>
                </a:r>
                <a:r>
                  <a:rPr lang="en-US" dirty="0">
                    <a:solidFill>
                      <a:srgbClr val="C00000"/>
                    </a:solidFill>
                  </a:rPr>
                  <a:t> = 0.5</a:t>
                </a:r>
              </a:p>
              <a:p>
                <a:pPr marL="0" indent="0">
                  <a:buNone/>
                </a:pPr>
                <a:r>
                  <a:rPr lang="en-US" dirty="0"/>
                  <a:t>W5_new = W5_old  - </a:t>
                </a:r>
                <a:r>
                  <a:rPr lang="en-US" dirty="0" err="1"/>
                  <a:t>learning_rate</a:t>
                </a:r>
                <a:r>
                  <a:rPr lang="en-US" dirty="0"/>
                  <a:t> * </a:t>
                </a:r>
                <a14:m>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5</m:t>
                            </m:r>
                          </m:sub>
                        </m:sSub>
                      </m:den>
                    </m:f>
                  </m:oMath>
                </a14:m>
                <a:r>
                  <a:rPr lang="en-US" dirty="0"/>
                  <a:t> = 0.4 – 0.5 * 0.0822 = 0.3589</a:t>
                </a:r>
              </a:p>
              <a:p>
                <a:pPr marL="0" indent="0">
                  <a:buNone/>
                </a:pPr>
                <a:endParaRPr lang="en-US" dirty="0"/>
              </a:p>
              <a:p>
                <a:pPr marL="0" indent="0">
                  <a:buNone/>
                </a:pPr>
                <a:r>
                  <a:rPr lang="en-US" dirty="0"/>
                  <a:t>In a same way:</a:t>
                </a:r>
              </a:p>
              <a:p>
                <a:pPr marL="0" indent="0">
                  <a:buNone/>
                </a:pPr>
                <a:r>
                  <a:rPr lang="en-US" dirty="0"/>
                  <a:t>W6_new =0.4086</a:t>
                </a:r>
              </a:p>
              <a:p>
                <a:pPr marL="0" indent="0">
                  <a:buNone/>
                </a:pPr>
                <a:r>
                  <a:rPr lang="en-US" dirty="0"/>
                  <a:t>W7_new =0.5113</a:t>
                </a:r>
              </a:p>
              <a:p>
                <a:pPr marL="0" indent="0">
                  <a:buNone/>
                </a:pPr>
                <a:r>
                  <a:rPr lang="en-US" dirty="0"/>
                  <a:t>W8_new =0.5613</a:t>
                </a:r>
              </a:p>
              <a:p>
                <a:pPr marL="0" indent="0">
                  <a:buNone/>
                </a:pPr>
                <a:r>
                  <a:rPr lang="en-US" sz="2000" dirty="0"/>
                  <a:t>We can use a same method for updating biases (</a:t>
                </a:r>
                <a:r>
                  <a:rPr lang="en-US" sz="1800" dirty="0"/>
                  <a:t>we ignore updating biases in this example</a:t>
                </a:r>
                <a:r>
                  <a:rPr lang="en-US" sz="2000" dirty="0"/>
                  <a:t>)</a:t>
                </a:r>
                <a:endParaRPr lang="en-US" sz="2000" dirty="0">
                  <a:solidFill>
                    <a:srgbClr val="C00000"/>
                  </a:solidFill>
                </a:endParaRPr>
              </a:p>
              <a:p>
                <a:pPr marL="0" indent="0">
                  <a:buNone/>
                </a:pPr>
                <a:endParaRPr lang="en-US" dirty="0"/>
              </a:p>
              <a:p>
                <a:pPr marL="0" indent="0">
                  <a:buNone/>
                </a:pPr>
                <a:r>
                  <a:rPr lang="en-US" dirty="0">
                    <a:solidFill>
                      <a:srgbClr val="C00000"/>
                    </a:solidFill>
                  </a:rPr>
                  <a:t>The new weights are not updated till all new weights are calculated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D162A7A-ECA8-2506-0239-95452D4D7AF3}"/>
                  </a:ext>
                </a:extLst>
              </p:cNvPr>
              <p:cNvSpPr>
                <a:spLocks noGrp="1" noRot="1" noChangeAspect="1" noMove="1" noResize="1" noEditPoints="1" noAdjustHandles="1" noChangeArrowheads="1" noChangeShapeType="1" noTextEdit="1"/>
              </p:cNvSpPr>
              <p:nvPr>
                <p:ph idx="1"/>
              </p:nvPr>
            </p:nvSpPr>
            <p:spPr>
              <a:xfrm>
                <a:off x="959386" y="1495117"/>
                <a:ext cx="10515600" cy="4351338"/>
              </a:xfrm>
              <a:blipFill>
                <a:blip r:embed="rId2"/>
                <a:stretch>
                  <a:fillRect l="-1159" t="-2241" b="-23389"/>
                </a:stretch>
              </a:blipFill>
            </p:spPr>
            <p:txBody>
              <a:bodyPr/>
              <a:lstStyle/>
              <a:p>
                <a:r>
                  <a:rPr lang="en-US">
                    <a:noFill/>
                  </a:rPr>
                  <a:t> </a:t>
                </a:r>
              </a:p>
            </p:txBody>
          </p:sp>
        </mc:Fallback>
      </mc:AlternateContent>
      <p:pic>
        <p:nvPicPr>
          <p:cNvPr id="4" name="Picture 2" descr="neural_network (9)">
            <a:extLst>
              <a:ext uri="{FF2B5EF4-FFF2-40B4-BE49-F238E27FC236}">
                <a16:creationId xmlns:a16="http://schemas.microsoft.com/office/drawing/2014/main" id="{5178D72E-424A-7770-25A9-C168FD568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841" y="2909292"/>
            <a:ext cx="2760992" cy="234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011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4436-9D08-3905-5E34-2456A3DF9738}"/>
              </a:ext>
            </a:extLst>
          </p:cNvPr>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47288B-EE53-4F5D-855A-D58E1BF6197C}"/>
                  </a:ext>
                </a:extLst>
              </p:cNvPr>
              <p:cNvSpPr>
                <a:spLocks noGrp="1"/>
              </p:cNvSpPr>
              <p:nvPr>
                <p:ph idx="1"/>
              </p:nvPr>
            </p:nvSpPr>
            <p:spPr/>
            <p:txBody>
              <a:bodyPr/>
              <a:lstStyle/>
              <a:p>
                <a:pPr marL="0" indent="0">
                  <a:buNone/>
                </a:pPr>
                <a:r>
                  <a:rPr lang="en-US" sz="2400" dirty="0"/>
                  <a:t>Now we update the hidden layer:</a:t>
                </a:r>
              </a:p>
              <a:p>
                <a:pPr marL="0" indent="0">
                  <a:buNone/>
                </a:pPr>
                <a:r>
                  <a:rPr lang="en-US" sz="2400" dirty="0"/>
                  <a:t>Chain Rule: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1_</m:t>
                        </m:r>
                        <m:r>
                          <a:rPr lang="en-US" sz="2400" i="1">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b="0" i="1" smtClean="0">
                            <a:latin typeface="Cambria Math" panose="02040503050406030204" pitchFamily="18" charset="0"/>
                          </a:rPr>
                          <m:t>𝐼𝑛</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endParaRPr lang="en-US" sz="2400" dirty="0"/>
              </a:p>
              <a:p>
                <a:pPr marL="0" indent="0">
                  <a:buNone/>
                </a:pPr>
                <a14:m>
                  <m:oMath xmlns:m="http://schemas.openxmlformats.org/officeDocument/2006/math">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a:t>
                </a:r>
                <a14:m>
                  <m:oMath xmlns:m="http://schemas.openxmlformats.org/officeDocument/2006/math">
                    <m:f>
                      <m:fPr>
                        <m:ctrlPr>
                          <a:rPr lang="en-US" sz="2400" i="1">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smtClean="0">
                            <a:latin typeface="Cambria Math" panose="02040503050406030204" pitchFamily="18" charset="0"/>
                          </a:rPr>
                          <m:t>𝐸</m:t>
                        </m:r>
                        <m:r>
                          <a:rPr lang="en-US" sz="2400" i="1">
                            <a:latin typeface="Cambria Math" panose="02040503050406030204" pitchFamily="18" charset="0"/>
                          </a:rPr>
                          <m:t>_</m:t>
                        </m:r>
                        <m:r>
                          <a:rPr lang="en-US" sz="2400" i="1">
                            <a:latin typeface="Cambria Math" panose="02040503050406030204" pitchFamily="18" charset="0"/>
                          </a:rPr>
                          <m:t>𝑜</m:t>
                        </m:r>
                        <m:r>
                          <a:rPr lang="en-US" sz="2400" b="0" i="1" smtClean="0">
                            <a:latin typeface="Cambria Math" panose="02040503050406030204" pitchFamily="18" charset="0"/>
                          </a:rPr>
                          <m:t>2</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a:t>
                </a:r>
              </a:p>
              <a:p>
                <a:pPr marL="0" indent="0">
                  <a:buNone/>
                </a:pPr>
                <a:r>
                  <a:rPr lang="en-US" sz="2400" dirty="0"/>
                  <a:t>Chain Rules: </a:t>
                </a:r>
                <a14:m>
                  <m:oMath xmlns:m="http://schemas.openxmlformats.org/officeDocument/2006/math">
                    <m:f>
                      <m:fPr>
                        <m:ctrlPr>
                          <a:rPr lang="en-US" sz="2400" i="1" smtClean="0">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highlight>
                              <a:srgbClr val="00FFFF"/>
                            </a:highlight>
                            <a:latin typeface="Cambria Math" panose="02040503050406030204" pitchFamily="18" charset="0"/>
                          </a:rPr>
                        </m:ctrlPr>
                      </m:fPr>
                      <m:num>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𝐸</m:t>
                        </m:r>
                        <m:r>
                          <a:rPr lang="en-US" sz="2400" i="1">
                            <a:highlight>
                              <a:srgbClr val="00FFFF"/>
                            </a:highlight>
                            <a:latin typeface="Cambria Math" panose="02040503050406030204" pitchFamily="18" charset="0"/>
                          </a:rPr>
                          <m:t>_</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m:t>
                        </m:r>
                      </m:num>
                      <m:den>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1_</m:t>
                        </m:r>
                        <m:r>
                          <a:rPr lang="en-US" sz="2400" b="0" i="1" smtClean="0">
                            <a:highlight>
                              <a:srgbClr val="00FFFF"/>
                            </a:highlight>
                            <a:latin typeface="Cambria Math" panose="02040503050406030204" pitchFamily="18" charset="0"/>
                          </a:rPr>
                          <m:t>𝐼𝑛</m:t>
                        </m:r>
                        <m:r>
                          <a:rPr lang="en-US" sz="2400" i="1">
                            <a:highlight>
                              <a:srgbClr val="00FFFF"/>
                            </a:highlight>
                            <a:latin typeface="Cambria Math" panose="02040503050406030204" pitchFamily="18" charset="0"/>
                          </a:rPr>
                          <m:t>_</m:t>
                        </m:r>
                      </m:den>
                    </m:f>
                  </m:oMath>
                </a14:m>
                <a:r>
                  <a:rPr lang="en-US" sz="2400" dirty="0"/>
                  <a:t> * </a:t>
                </a:r>
                <a14:m>
                  <m:oMath xmlns:m="http://schemas.openxmlformats.org/officeDocument/2006/math">
                    <m:f>
                      <m:fPr>
                        <m:ctrlPr>
                          <a:rPr lang="en-US" sz="2400" i="1">
                            <a:highlight>
                              <a:srgbClr val="FFFF00"/>
                            </a:highlight>
                            <a:latin typeface="Cambria Math" panose="02040503050406030204" pitchFamily="18" charset="0"/>
                          </a:rPr>
                        </m:ctrlPr>
                      </m:fPr>
                      <m:num>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𝑜</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𝐼𝑛</m:t>
                        </m:r>
                      </m:num>
                      <m:den>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h</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𝑂𝑢𝑡</m:t>
                        </m:r>
                      </m:den>
                    </m:f>
                  </m:oMath>
                </a14:m>
                <a:r>
                  <a:rPr lang="en-US" sz="2400" dirty="0"/>
                  <a:t> </a:t>
                </a:r>
              </a:p>
              <a:p>
                <a:pPr marL="0" indent="0">
                  <a:buNone/>
                </a:pPr>
                <a:r>
                  <a:rPr lang="en-US" sz="2400" dirty="0"/>
                  <a:t>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 </m:t>
                    </m:r>
                    <m:f>
                      <m:fPr>
                        <m:ctrlPr>
                          <a:rPr lang="en-US" sz="2400" i="1" smtClean="0">
                            <a:highlight>
                              <a:srgbClr val="00FFFF"/>
                            </a:highlight>
                            <a:latin typeface="Cambria Math" panose="02040503050406030204" pitchFamily="18" charset="0"/>
                          </a:rPr>
                        </m:ctrlPr>
                      </m:fPr>
                      <m:num>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𝐸</m:t>
                        </m:r>
                        <m:r>
                          <a:rPr lang="en-US" sz="2400" i="1">
                            <a:highlight>
                              <a:srgbClr val="00FFFF"/>
                            </a:highlight>
                            <a:latin typeface="Cambria Math" panose="02040503050406030204" pitchFamily="18" charset="0"/>
                          </a:rPr>
                          <m:t>_</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m:t>
                        </m:r>
                      </m:num>
                      <m:den>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1_</m:t>
                        </m:r>
                        <m:r>
                          <a:rPr lang="en-US" sz="2400" i="1">
                            <a:highlight>
                              <a:srgbClr val="00FFFF"/>
                            </a:highlight>
                            <a:latin typeface="Cambria Math" panose="02040503050406030204" pitchFamily="18" charset="0"/>
                          </a:rPr>
                          <m:t>𝐼𝑛</m:t>
                        </m:r>
                      </m:den>
                    </m:f>
                  </m:oMath>
                </a14:m>
                <a:r>
                  <a:rPr lang="en-US" sz="2400" dirty="0"/>
                  <a:t> = </a:t>
                </a: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𝐸</m:t>
                        </m:r>
                        <m:r>
                          <a:rPr lang="en-US" sz="2400" i="1" smtClean="0">
                            <a:solidFill>
                              <a:srgbClr val="C00000"/>
                            </a:solidFill>
                            <a:latin typeface="Cambria Math" panose="02040503050406030204" pitchFamily="18" charset="0"/>
                          </a:rPr>
                          <m:t>_</m:t>
                        </m:r>
                        <m:r>
                          <a:rPr lang="en-US" sz="2400" i="1" smtClean="0">
                            <a:solidFill>
                              <a:srgbClr val="C00000"/>
                            </a:solidFill>
                            <a:latin typeface="Cambria Math" panose="02040503050406030204" pitchFamily="18" charset="0"/>
                          </a:rPr>
                          <m:t>𝑜</m:t>
                        </m:r>
                        <m:r>
                          <a:rPr lang="en-US" sz="2400" i="1" smtClean="0">
                            <a:solidFill>
                              <a:srgbClr val="C00000"/>
                            </a:solidFill>
                            <a:latin typeface="Cambria Math" panose="02040503050406030204" pitchFamily="18" charset="0"/>
                          </a:rPr>
                          <m:t>1</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m:t>
                        </m:r>
                        <m:r>
                          <a:rPr lang="en-US" sz="2400" b="1" i="1">
                            <a:solidFill>
                              <a:srgbClr val="C00000"/>
                            </a:solidFill>
                            <a:latin typeface="Cambria Math" panose="02040503050406030204" pitchFamily="18" charset="0"/>
                          </a:rPr>
                          <m:t>_</m:t>
                        </m:r>
                        <m:r>
                          <a:rPr lang="en-US" sz="2400" i="1">
                            <a:solidFill>
                              <a:srgbClr val="C00000"/>
                            </a:solidFill>
                            <a:latin typeface="Cambria Math" panose="02040503050406030204" pitchFamily="18" charset="0"/>
                          </a:rPr>
                          <m:t>𝑂𝑢𝑡</m:t>
                        </m:r>
                      </m:den>
                    </m:f>
                  </m:oMath>
                </a14:m>
                <a:r>
                  <a:rPr lang="en-US" sz="2400" dirty="0">
                    <a:solidFill>
                      <a:srgbClr val="C00000"/>
                    </a:solidFill>
                  </a:rPr>
                  <a:t> * </a:t>
                </a: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b="1"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m:t>
                        </m:r>
                        <m:r>
                          <a:rPr lang="en-US" sz="2400" b="1" i="1" smtClean="0">
                            <a:solidFill>
                              <a:srgbClr val="C00000"/>
                            </a:solidFill>
                            <a:latin typeface="Cambria Math" panose="02040503050406030204" pitchFamily="18" charset="0"/>
                          </a:rPr>
                          <m:t>_</m:t>
                        </m:r>
                        <m:r>
                          <a:rPr lang="en-US" sz="2400" b="0" i="1" smtClean="0">
                            <a:solidFill>
                              <a:srgbClr val="C00000"/>
                            </a:solidFill>
                            <a:latin typeface="Cambria Math" panose="02040503050406030204" pitchFamily="18" charset="0"/>
                          </a:rPr>
                          <m:t>𝑂𝑢𝑡</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1_</m:t>
                        </m:r>
                        <m:r>
                          <a:rPr lang="en-US" sz="2400" i="1">
                            <a:solidFill>
                              <a:srgbClr val="C00000"/>
                            </a:solidFill>
                            <a:latin typeface="Cambria Math" panose="02040503050406030204" pitchFamily="18" charset="0"/>
                          </a:rPr>
                          <m:t>𝐼𝑛</m:t>
                        </m:r>
                      </m:den>
                    </m:f>
                  </m:oMath>
                </a14:m>
                <a:r>
                  <a:rPr lang="en-US" sz="2400" dirty="0">
                    <a:solidFill>
                      <a:srgbClr val="C00000"/>
                    </a:solidFill>
                  </a:rPr>
                  <a:t> </a:t>
                </a:r>
                <a:r>
                  <a:rPr lang="en-US" sz="2400" dirty="0"/>
                  <a:t>= </a:t>
                </a:r>
                <a:r>
                  <a:rPr lang="en-US" sz="2400" dirty="0">
                    <a:solidFill>
                      <a:srgbClr val="C00000"/>
                    </a:solidFill>
                  </a:rPr>
                  <a:t>0.7414 * 0.1868 </a:t>
                </a:r>
                <a:r>
                  <a:rPr lang="en-US" sz="2400" dirty="0"/>
                  <a:t>=  0.1385</a:t>
                </a:r>
              </a:p>
              <a:p>
                <a:pPr marL="0" indent="0">
                  <a:buNone/>
                </a:pPr>
                <a:r>
                  <a:rPr lang="en-US" sz="2400" dirty="0"/>
                  <a:t> </a:t>
                </a:r>
                <a14:m>
                  <m:oMath xmlns:m="http://schemas.openxmlformats.org/officeDocument/2006/math">
                    <m:f>
                      <m:fPr>
                        <m:ctrlPr>
                          <a:rPr lang="en-US" sz="2400" i="1" smtClean="0">
                            <a:highlight>
                              <a:srgbClr val="FFFF00"/>
                            </a:highlight>
                            <a:latin typeface="Cambria Math" panose="02040503050406030204" pitchFamily="18" charset="0"/>
                          </a:rPr>
                        </m:ctrlPr>
                      </m:fPr>
                      <m:num>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𝑜</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𝐼𝑛</m:t>
                        </m:r>
                      </m:num>
                      <m:den>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h</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𝑂𝑢𝑡</m:t>
                        </m:r>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r>
                          <m:rPr>
                            <m:nor/>
                          </m:rPr>
                          <a:rPr lang="en-US" sz="2400" b="0" i="0" smtClean="0">
                            <a:latin typeface="Cambria Math" panose="02040503050406030204" pitchFamily="18" charset="0"/>
                          </a:rPr>
                          <m:t> </m:t>
                        </m:r>
                        <m:r>
                          <m:rPr>
                            <m:nor/>
                          </m:rPr>
                          <a:rPr lang="en-US" sz="2400" dirty="0"/>
                          <m:t>∗</m:t>
                        </m:r>
                        <m:r>
                          <m:rPr>
                            <m:nor/>
                          </m:rPr>
                          <a:rPr lang="en-US" sz="2400" b="0" i="0" dirty="0" smtClean="0"/>
                          <m:t> </m:t>
                        </m:r>
                        <m:r>
                          <m:rPr>
                            <m:nor/>
                          </m:rPr>
                          <a:rPr lang="en-US" sz="2400" dirty="0"/>
                          <m:t>w</m:t>
                        </m:r>
                        <m:r>
                          <m:rPr>
                            <m:nor/>
                          </m:rPr>
                          <a:rPr lang="en-US" sz="2400" dirty="0"/>
                          <m:t>5 +</m:t>
                        </m:r>
                        <m:r>
                          <a:rPr lang="en-US" sz="2400" i="1">
                            <a:latin typeface="Cambria Math" panose="02040503050406030204" pitchFamily="18" charset="0"/>
                          </a:rPr>
                          <m:t>h</m:t>
                        </m:r>
                        <m:r>
                          <a:rPr lang="en-US" sz="2400" b="0" i="1" smtClean="0">
                            <a:latin typeface="Cambria Math" panose="02040503050406030204" pitchFamily="18" charset="0"/>
                          </a:rPr>
                          <m:t>2</m:t>
                        </m:r>
                        <m:r>
                          <a:rPr lang="en-US" sz="2400" i="1">
                            <a:latin typeface="Cambria Math" panose="02040503050406030204" pitchFamily="18" charset="0"/>
                          </a:rPr>
                          <m:t>_</m:t>
                        </m:r>
                        <m:r>
                          <a:rPr lang="en-US" sz="2400" i="1">
                            <a:latin typeface="Cambria Math" panose="02040503050406030204" pitchFamily="18" charset="0"/>
                          </a:rPr>
                          <m:t>𝑂𝑢𝑡</m:t>
                        </m:r>
                        <m:r>
                          <m:rPr>
                            <m:nor/>
                          </m:rPr>
                          <a:rPr lang="en-US" sz="2400" b="0" i="0" smtClean="0">
                            <a:latin typeface="Cambria Math" panose="02040503050406030204" pitchFamily="18" charset="0"/>
                          </a:rPr>
                          <m:t> </m:t>
                        </m:r>
                        <m:r>
                          <m:rPr>
                            <m:nor/>
                          </m:rPr>
                          <a:rPr lang="en-US" sz="2400" dirty="0"/>
                          <m:t>∗</m:t>
                        </m:r>
                        <m:r>
                          <m:rPr>
                            <m:nor/>
                          </m:rPr>
                          <a:rPr lang="en-US" sz="2400" b="0" i="0" dirty="0" smtClean="0"/>
                          <m:t> </m:t>
                        </m:r>
                        <m:r>
                          <m:rPr>
                            <m:nor/>
                          </m:rPr>
                          <a:rPr lang="en-US" sz="2400" dirty="0"/>
                          <m:t>w</m:t>
                        </m:r>
                        <m:r>
                          <m:rPr>
                            <m:nor/>
                          </m:rPr>
                          <a:rPr lang="en-US" sz="2400" dirty="0"/>
                          <m:t>6 + </m:t>
                        </m:r>
                        <m:r>
                          <m:rPr>
                            <m:nor/>
                          </m:rPr>
                          <a:rPr lang="en-US" sz="2400" dirty="0"/>
                          <m:t>b</m:t>
                        </m:r>
                        <m:r>
                          <m:rPr>
                            <m:nor/>
                          </m:rPr>
                          <a:rPr lang="en-US" sz="2400" dirty="0"/>
                          <m:t>2</m:t>
                        </m:r>
                        <m:r>
                          <a:rPr lang="en-US" sz="2400" b="0" i="1" smtClean="0">
                            <a:latin typeface="Cambria Math" panose="02040503050406030204" pitchFamily="18" charset="0"/>
                          </a:rPr>
                          <m:t>)</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W5 = 0.40</a:t>
                </a:r>
              </a:p>
              <a:p>
                <a:pPr marL="0" indent="0">
                  <a:buNone/>
                </a:pPr>
                <a:r>
                  <a:rPr lang="en-US" sz="2400" dirty="0">
                    <a:sym typeface="Wingdings" panose="05000000000000000000" pitchFamily="2" charset="2"/>
                  </a:rPr>
                  <a:t></a:t>
                </a:r>
                <a:r>
                  <a:rPr lang="en-US" sz="2400" dirty="0"/>
                  <a:t> </a:t>
                </a:r>
                <a14:m>
                  <m:oMath xmlns:m="http://schemas.openxmlformats.org/officeDocument/2006/math">
                    <m:f>
                      <m:fPr>
                        <m:ctrlPr>
                          <a:rPr lang="en-US" sz="2400" i="1">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oMath>
                </a14:m>
                <a:r>
                  <a:rPr lang="en-US" sz="2400" dirty="0"/>
                  <a:t> = 0.1385 * 0.40 = 0.0554</a:t>
                </a:r>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C47288B-EE53-4F5D-855A-D58E1BF6197C}"/>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56D9B36-C944-AC53-FBAF-B5FC036AE10B}"/>
              </a:ext>
            </a:extLst>
          </p:cNvPr>
          <p:cNvPicPr>
            <a:picLocks noChangeAspect="1"/>
          </p:cNvPicPr>
          <p:nvPr/>
        </p:nvPicPr>
        <p:blipFill>
          <a:blip r:embed="rId4"/>
          <a:stretch>
            <a:fillRect/>
          </a:stretch>
        </p:blipFill>
        <p:spPr>
          <a:xfrm>
            <a:off x="7105881" y="365125"/>
            <a:ext cx="4778626" cy="33029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C3AA9A1-3BFF-1797-070B-EDE62125431A}"/>
                  </a:ext>
                </a:extLst>
              </p:cNvPr>
              <p:cNvSpPr txBox="1"/>
              <p:nvPr/>
            </p:nvSpPr>
            <p:spPr>
              <a:xfrm>
                <a:off x="6914508" y="6233925"/>
                <a:ext cx="4969999" cy="517899"/>
              </a:xfrm>
              <a:prstGeom prst="rect">
                <a:avLst/>
              </a:prstGeom>
              <a:noFill/>
            </p:spPr>
            <p:txBody>
              <a:bodyPr wrap="square">
                <a:spAutoFit/>
              </a:bodyPr>
              <a:lstStyle/>
              <a:p>
                <a:r>
                  <a:rPr lang="en-US" sz="1800" dirty="0"/>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r>
                          <a:rPr lang="en-US" b="1"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𝑂𝑢𝑡</m:t>
                        </m:r>
                      </m:den>
                    </m:f>
                  </m:oMath>
                </a14:m>
                <a:r>
                  <a:rPr lang="en-US" dirty="0">
                    <a:solidFill>
                      <a:srgbClr val="C00000"/>
                    </a:solidFill>
                  </a:rPr>
                  <a:t>  and  </a:t>
                </a:r>
                <a14:m>
                  <m:oMath xmlns:m="http://schemas.openxmlformats.org/officeDocument/2006/math">
                    <m:f>
                      <m:fPr>
                        <m:ctrlPr>
                          <a:rPr lang="en-US" i="1">
                            <a:solidFill>
                              <a:srgbClr val="C00000"/>
                            </a:solidFill>
                            <a:latin typeface="Cambria Math" panose="02040503050406030204" pitchFamily="18" charset="0"/>
                          </a:rPr>
                        </m:ctrlPr>
                      </m:fPr>
                      <m:num>
                        <m:r>
                          <a:rPr lang="en-US" b="1"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r>
                          <a:rPr lang="en-US" b="1"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𝑂𝑢𝑡</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1_</m:t>
                        </m:r>
                        <m:r>
                          <a:rPr lang="en-US" i="1">
                            <a:solidFill>
                              <a:srgbClr val="C00000"/>
                            </a:solidFill>
                            <a:latin typeface="Cambria Math" panose="02040503050406030204" pitchFamily="18" charset="0"/>
                          </a:rPr>
                          <m:t>𝐼𝑛</m:t>
                        </m:r>
                      </m:den>
                    </m:f>
                  </m:oMath>
                </a14:m>
                <a:r>
                  <a:rPr lang="en-US" dirty="0"/>
                  <a:t> </a:t>
                </a:r>
                <a:r>
                  <a:rPr lang="en-US" dirty="0">
                    <a:solidFill>
                      <a:srgbClr val="C00000"/>
                    </a:solidFill>
                  </a:rPr>
                  <a:t>are calculated in the last step</a:t>
                </a:r>
              </a:p>
            </p:txBody>
          </p:sp>
        </mc:Choice>
        <mc:Fallback xmlns="">
          <p:sp>
            <p:nvSpPr>
              <p:cNvPr id="8" name="TextBox 7">
                <a:extLst>
                  <a:ext uri="{FF2B5EF4-FFF2-40B4-BE49-F238E27FC236}">
                    <a16:creationId xmlns:a16="http://schemas.microsoft.com/office/drawing/2014/main" id="{3C3AA9A1-3BFF-1797-070B-EDE62125431A}"/>
                  </a:ext>
                </a:extLst>
              </p:cNvPr>
              <p:cNvSpPr txBox="1">
                <a:spLocks noRot="1" noChangeAspect="1" noMove="1" noResize="1" noEditPoints="1" noAdjustHandles="1" noChangeArrowheads="1" noChangeShapeType="1" noTextEdit="1"/>
              </p:cNvSpPr>
              <p:nvPr/>
            </p:nvSpPr>
            <p:spPr>
              <a:xfrm>
                <a:off x="6914508" y="6233925"/>
                <a:ext cx="4969999" cy="517899"/>
              </a:xfrm>
              <a:prstGeom prst="rect">
                <a:avLst/>
              </a:prstGeom>
              <a:blipFill>
                <a:blip r:embed="rId5"/>
                <a:stretch>
                  <a:fillRect b="-3529"/>
                </a:stretch>
              </a:blipFill>
            </p:spPr>
            <p:txBody>
              <a:bodyPr/>
              <a:lstStyle/>
              <a:p>
                <a:r>
                  <a:rPr lang="en-US">
                    <a:noFill/>
                  </a:rPr>
                  <a:t> </a:t>
                </a:r>
              </a:p>
            </p:txBody>
          </p:sp>
        </mc:Fallback>
      </mc:AlternateContent>
    </p:spTree>
    <p:extLst>
      <p:ext uri="{BB962C8B-B14F-4D97-AF65-F5344CB8AC3E}">
        <p14:creationId xmlns:p14="http://schemas.microsoft.com/office/powerpoint/2010/main" val="710248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47D9-5DB8-8397-B22F-98809D35D9E6}"/>
              </a:ext>
            </a:extLst>
          </p:cNvPr>
          <p:cNvSpPr>
            <a:spLocks noGrp="1"/>
          </p:cNvSpPr>
          <p:nvPr>
            <p:ph type="title"/>
          </p:nvPr>
        </p:nvSpPr>
        <p:spPr/>
        <p:txBody>
          <a:bodyPr/>
          <a:lstStyle/>
          <a:p>
            <a:r>
              <a:rPr lang="en-US" dirty="0"/>
              <a:t>Update Weights –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FF78AB-172F-B7C1-44BA-6A840D4CBF2F}"/>
                  </a:ext>
                </a:extLst>
              </p:cNvPr>
              <p:cNvSpPr>
                <a:spLocks noGrp="1"/>
              </p:cNvSpPr>
              <p:nvPr>
                <p:ph idx="1"/>
              </p:nvPr>
            </p:nvSpPr>
            <p:spPr>
              <a:xfrm>
                <a:off x="838200" y="1424933"/>
                <a:ext cx="11172290" cy="4351338"/>
              </a:xfrm>
            </p:spPr>
            <p:txBody>
              <a:bodyPr/>
              <a:lstStyle/>
              <a:p>
                <a:pPr marL="0" indent="0">
                  <a:buNone/>
                </a:pPr>
                <a:r>
                  <a:rPr lang="en-US" sz="2400" dirty="0"/>
                  <a:t>In a same way:</a:t>
                </a:r>
              </a:p>
              <a:p>
                <a:pPr marL="0" indent="0">
                  <a:buNone/>
                </a:pP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_</m:t>
                        </m:r>
                        <m:r>
                          <a:rPr lang="en-US" sz="2400" i="1">
                            <a:latin typeface="Cambria Math" panose="02040503050406030204" pitchFamily="18" charset="0"/>
                          </a:rPr>
                          <m:t>𝑜</m:t>
                        </m:r>
                        <m:r>
                          <a:rPr lang="en-US" sz="2400" i="1">
                            <a:latin typeface="Cambria Math" panose="02040503050406030204" pitchFamily="18" charset="0"/>
                          </a:rPr>
                          <m:t>2</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-0.0190 </a:t>
                </a:r>
                <a:r>
                  <a:rPr lang="en-US" sz="2400" dirty="0">
                    <a:sym typeface="Wingdings" panose="05000000000000000000" pitchFamily="2" charset="2"/>
                  </a:rPr>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0.0554 -0.0190 = 0.0364</a:t>
                </a:r>
              </a:p>
              <a:p>
                <a:pPr marL="0" indent="0">
                  <a:buNone/>
                </a:pP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m:rPr>
                            <m:nor/>
                          </m:rPr>
                          <a:rPr lang="en-US" sz="2400" b="0" i="0" dirty="0" smtClean="0"/>
                          <m:t>S</m:t>
                        </m:r>
                        <m:r>
                          <m:rPr>
                            <m:nor/>
                          </m:rPr>
                          <a:rPr lang="en-US" sz="2400" dirty="0"/>
                          <m:t>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den>
                    </m:f>
                  </m:oMath>
                </a14:m>
                <a:r>
                  <a:rPr lang="en-US" sz="2400" dirty="0"/>
                  <a:t> = </a:t>
                </a:r>
                <a14:m>
                  <m:oMath xmlns:m="http://schemas.openxmlformats.org/officeDocument/2006/math">
                    <m:r>
                      <m:rPr>
                        <m:nor/>
                      </m:rPr>
                      <a:rPr lang="en-US" sz="2400" dirty="0"/>
                      <m:t>sigmoid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oMath>
                </a14:m>
                <a:r>
                  <a:rPr lang="en-US" sz="2400" dirty="0"/>
                  <a:t> (1- </a:t>
                </a:r>
                <a14:m>
                  <m:oMath xmlns:m="http://schemas.openxmlformats.org/officeDocument/2006/math">
                    <m:r>
                      <m:rPr>
                        <m:nor/>
                      </m:rPr>
                      <a:rPr lang="en-US" sz="2400" dirty="0"/>
                      <m:t>sigmoid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oMath>
                </a14:m>
                <a:r>
                  <a:rPr lang="en-US" sz="2400" dirty="0"/>
                  <a:t>) = 0.5933 * (1- 0.5933) =   0.2413</a:t>
                </a:r>
              </a:p>
              <a:p>
                <a:pPr marL="0" indent="0">
                  <a:buNone/>
                </a:pP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dirty="0"/>
                              <m:t>i</m:t>
                            </m:r>
                            <m:r>
                              <m:rPr>
                                <m:nor/>
                              </m:rPr>
                              <a:rPr lang="en-US" sz="2400" dirty="0"/>
                              <m:t>1∗</m:t>
                            </m:r>
                            <m:r>
                              <m:rPr>
                                <m:nor/>
                              </m:rPr>
                              <a:rPr lang="en-US" sz="2400" dirty="0"/>
                              <m:t>w</m:t>
                            </m:r>
                            <m:r>
                              <m:rPr>
                                <m:nor/>
                              </m:rPr>
                              <a:rPr lang="en-US" sz="2400" dirty="0"/>
                              <m:t>1 + </m:t>
                            </m:r>
                            <m:r>
                              <m:rPr>
                                <m:nor/>
                              </m:rPr>
                              <a:rPr lang="en-US" sz="2400" dirty="0"/>
                              <m:t>i</m:t>
                            </m:r>
                            <m:r>
                              <m:rPr>
                                <m:nor/>
                              </m:rPr>
                              <a:rPr lang="en-US" sz="2400" dirty="0"/>
                              <m:t>2∗</m:t>
                            </m:r>
                            <m:r>
                              <m:rPr>
                                <m:nor/>
                              </m:rPr>
                              <a:rPr lang="en-US" sz="2400" dirty="0"/>
                              <m:t>w</m:t>
                            </m:r>
                            <m:r>
                              <m:rPr>
                                <m:nor/>
                              </m:rPr>
                              <a:rPr lang="en-US" sz="2400" dirty="0"/>
                              <m:t>3 + </m:t>
                            </m:r>
                            <m:r>
                              <m:rPr>
                                <m:nor/>
                              </m:rPr>
                              <a:rPr lang="en-US" sz="2400" dirty="0"/>
                              <m:t>b</m:t>
                            </m:r>
                            <m:r>
                              <m:rPr>
                                <m:nor/>
                              </m:rPr>
                              <a:rPr lang="en-US" sz="2400" dirty="0"/>
                              <m:t>1</m:t>
                            </m:r>
                          </m:e>
                        </m:d>
                        <m:r>
                          <a:rPr lang="en-US" sz="2400" b="0" i="1" dirty="0" smtClean="0">
                            <a:latin typeface="Cambria Math" panose="02040503050406030204" pitchFamily="18" charset="0"/>
                          </a:rPr>
                          <m:t> </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1</m:t>
                            </m:r>
                          </m:sub>
                        </m:sSub>
                      </m:den>
                    </m:f>
                  </m:oMath>
                </a14:m>
                <a:r>
                  <a:rPr lang="en-US" sz="2400" dirty="0"/>
                  <a:t> = i1 = 0.05</a:t>
                </a:r>
              </a:p>
              <a:p>
                <a:pPr>
                  <a:buFont typeface="Wingdings" panose="05000000000000000000" pitchFamily="2" charset="2"/>
                  <a:buChar char="à"/>
                </a:pP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𝐸</m:t>
                        </m:r>
                      </m:num>
                      <m:den>
                        <m:r>
                          <a:rPr lang="en-US" sz="240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𝑊</m:t>
                            </m:r>
                          </m:e>
                          <m:sub>
                            <m:r>
                              <a:rPr lang="en-US" sz="2400" b="0" i="1" smtClean="0">
                                <a:solidFill>
                                  <a:srgbClr val="C00000"/>
                                </a:solidFill>
                                <a:latin typeface="Cambria Math" panose="02040503050406030204" pitchFamily="18" charset="0"/>
                              </a:rPr>
                              <m:t>1</m:t>
                            </m:r>
                          </m:sub>
                        </m:sSub>
                      </m:den>
                    </m:f>
                  </m:oMath>
                </a14:m>
                <a:r>
                  <a:rPr lang="en-US" sz="2400" dirty="0"/>
                  <a:t> = 0.0364 * 0.2413 * 0.05 = </a:t>
                </a:r>
                <a:r>
                  <a:rPr lang="en-US" sz="2400" dirty="0">
                    <a:solidFill>
                      <a:srgbClr val="C00000"/>
                    </a:solidFill>
                  </a:rPr>
                  <a:t>0.00044</a:t>
                </a:r>
              </a:p>
              <a:p>
                <a:pPr>
                  <a:buFont typeface="Wingdings" panose="05000000000000000000" pitchFamily="2" charset="2"/>
                  <a:buChar char="à"/>
                </a:pPr>
                <a:endParaRPr lang="en-US" sz="2400" dirty="0"/>
              </a:p>
              <a:p>
                <a:pPr marL="0" indent="0">
                  <a:buNone/>
                </a:pPr>
                <a:r>
                  <a:rPr lang="en-US" sz="2400" dirty="0"/>
                  <a:t>W1_new = W1_old  - </a:t>
                </a:r>
                <a:r>
                  <a:rPr lang="en-US" sz="2400" dirty="0" err="1"/>
                  <a:t>learning_rate</a:t>
                </a:r>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r>
                  <a:rPr lang="en-US" sz="2400" dirty="0"/>
                  <a:t> = 0.15 – 0.5 * 0.00044 = </a:t>
                </a:r>
                <a:r>
                  <a:rPr lang="en-US" sz="2400" dirty="0">
                    <a:solidFill>
                      <a:srgbClr val="C00000"/>
                    </a:solidFill>
                  </a:rPr>
                  <a:t>0.1498</a:t>
                </a:r>
              </a:p>
              <a:p>
                <a:pPr marL="0" indent="0">
                  <a:buNone/>
                </a:pPr>
                <a:r>
                  <a:rPr lang="en-US" sz="2400" dirty="0"/>
                  <a:t>In a same way : W2_new = </a:t>
                </a:r>
                <a:r>
                  <a:rPr lang="en-US" sz="2400" dirty="0">
                    <a:solidFill>
                      <a:srgbClr val="C00000"/>
                    </a:solidFill>
                  </a:rPr>
                  <a:t>0.1996</a:t>
                </a:r>
                <a:r>
                  <a:rPr lang="en-US" sz="2400" dirty="0"/>
                  <a:t> , W3_new =</a:t>
                </a:r>
                <a:r>
                  <a:rPr lang="en-US" sz="2400" dirty="0">
                    <a:solidFill>
                      <a:srgbClr val="C00000"/>
                    </a:solidFill>
                  </a:rPr>
                  <a:t>0.2498</a:t>
                </a:r>
                <a:r>
                  <a:rPr lang="en-US" sz="2400" dirty="0"/>
                  <a:t>, W4_new = </a:t>
                </a:r>
                <a:r>
                  <a:rPr lang="en-US" sz="2400" dirty="0">
                    <a:solidFill>
                      <a:srgbClr val="C00000"/>
                    </a:solidFill>
                  </a:rPr>
                  <a:t>0.2995</a:t>
                </a:r>
              </a:p>
              <a:p>
                <a:pPr marL="0" indent="0">
                  <a:buNone/>
                </a:pPr>
                <a:r>
                  <a:rPr lang="en-US" sz="2400" dirty="0"/>
                  <a:t>We can use a same method for updating biases (</a:t>
                </a:r>
                <a:r>
                  <a:rPr lang="en-US" sz="2000" dirty="0"/>
                  <a:t>we ignore updating biases in this example</a:t>
                </a:r>
                <a:r>
                  <a:rPr lang="en-US" sz="2400" dirty="0"/>
                  <a:t>).</a:t>
                </a:r>
                <a:endParaRPr lang="en-US" sz="2400" dirty="0">
                  <a:solidFill>
                    <a:srgbClr val="C00000"/>
                  </a:solidFill>
                </a:endParaRPr>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5CFF78AB-172F-B7C1-44BA-6A840D4CBF2F}"/>
                  </a:ext>
                </a:extLst>
              </p:cNvPr>
              <p:cNvSpPr>
                <a:spLocks noGrp="1" noRot="1" noChangeAspect="1" noMove="1" noResize="1" noEditPoints="1" noAdjustHandles="1" noChangeArrowheads="1" noChangeShapeType="1" noTextEdit="1"/>
              </p:cNvSpPr>
              <p:nvPr>
                <p:ph idx="1"/>
              </p:nvPr>
            </p:nvSpPr>
            <p:spPr>
              <a:xfrm>
                <a:off x="838200" y="1424933"/>
                <a:ext cx="11172290" cy="4351338"/>
              </a:xfrm>
              <a:blipFill>
                <a:blip r:embed="rId3"/>
                <a:stretch>
                  <a:fillRect l="-873" t="-1961" r="-1474" b="-28011"/>
                </a:stretch>
              </a:blipFill>
            </p:spPr>
            <p:txBody>
              <a:bodyPr/>
              <a:lstStyle/>
              <a:p>
                <a:r>
                  <a:rPr lang="en-US">
                    <a:noFill/>
                  </a:rPr>
                  <a:t> </a:t>
                </a:r>
              </a:p>
            </p:txBody>
          </p:sp>
        </mc:Fallback>
      </mc:AlternateContent>
    </p:spTree>
    <p:extLst>
      <p:ext uri="{BB962C8B-B14F-4D97-AF65-F5344CB8AC3E}">
        <p14:creationId xmlns:p14="http://schemas.microsoft.com/office/powerpoint/2010/main" val="625162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DB6-CAA2-96DC-6743-29C996F7AC5C}"/>
              </a:ext>
            </a:extLst>
          </p:cNvPr>
          <p:cNvSpPr>
            <a:spLocks noGrp="1"/>
          </p:cNvSpPr>
          <p:nvPr>
            <p:ph type="title"/>
          </p:nvPr>
        </p:nvSpPr>
        <p:spPr/>
        <p:txBody>
          <a:bodyPr/>
          <a:lstStyle/>
          <a:p>
            <a:r>
              <a:rPr lang="en-US" dirty="0"/>
              <a:t>Epochs</a:t>
            </a:r>
          </a:p>
        </p:txBody>
      </p:sp>
      <p:sp>
        <p:nvSpPr>
          <p:cNvPr id="3" name="Content Placeholder 2">
            <a:extLst>
              <a:ext uri="{FF2B5EF4-FFF2-40B4-BE49-F238E27FC236}">
                <a16:creationId xmlns:a16="http://schemas.microsoft.com/office/drawing/2014/main" id="{81F6ACDB-CCA0-688E-F489-718C09829193}"/>
              </a:ext>
            </a:extLst>
          </p:cNvPr>
          <p:cNvSpPr>
            <a:spLocks noGrp="1"/>
          </p:cNvSpPr>
          <p:nvPr>
            <p:ph idx="1"/>
          </p:nvPr>
        </p:nvSpPr>
        <p:spPr/>
        <p:txBody>
          <a:bodyPr/>
          <a:lstStyle/>
          <a:p>
            <a:pPr marL="0" indent="0">
              <a:buNone/>
            </a:pPr>
            <a:r>
              <a:rPr lang="en-US" dirty="0"/>
              <a:t>After calculation of all new weights and biases, all the weights and biases will be updated in the network together. </a:t>
            </a:r>
          </a:p>
          <a:p>
            <a:pPr marL="0" indent="0">
              <a:buNone/>
            </a:pPr>
            <a:r>
              <a:rPr lang="en-US" dirty="0"/>
              <a:t>In a same way of calculation error in the first step:</a:t>
            </a:r>
          </a:p>
          <a:p>
            <a:pPr marL="0" indent="0">
              <a:buNone/>
            </a:pPr>
            <a:r>
              <a:rPr lang="en-US" dirty="0" err="1"/>
              <a:t>Error_Total</a:t>
            </a:r>
            <a:r>
              <a:rPr lang="en-US" dirty="0"/>
              <a:t> </a:t>
            </a:r>
            <a:r>
              <a:rPr lang="en-US" sz="2400" dirty="0"/>
              <a:t>= </a:t>
            </a:r>
            <a:r>
              <a:rPr lang="en-US" dirty="0">
                <a:solidFill>
                  <a:srgbClr val="FF0000"/>
                </a:solidFill>
              </a:rPr>
              <a:t>0.2910</a:t>
            </a:r>
            <a:r>
              <a:rPr lang="en-US" dirty="0"/>
              <a:t> (it was 0.2984)</a:t>
            </a:r>
          </a:p>
          <a:p>
            <a:pPr marL="0" indent="0">
              <a:buNone/>
            </a:pPr>
            <a:endParaRPr lang="en-US" dirty="0"/>
          </a:p>
          <a:p>
            <a:pPr marL="0" indent="0">
              <a:buNone/>
            </a:pPr>
            <a:r>
              <a:rPr lang="en-US" dirty="0"/>
              <a:t>We </a:t>
            </a:r>
            <a:r>
              <a:rPr lang="en-US" dirty="0">
                <a:solidFill>
                  <a:srgbClr val="C00000"/>
                </a:solidFill>
              </a:rPr>
              <a:t>repeat</a:t>
            </a:r>
            <a:r>
              <a:rPr lang="en-US" dirty="0"/>
              <a:t> the process for new iterations (epochs) until the </a:t>
            </a:r>
            <a:r>
              <a:rPr lang="en-US" dirty="0">
                <a:solidFill>
                  <a:srgbClr val="C00000"/>
                </a:solidFill>
              </a:rPr>
              <a:t>error less than a threshold</a:t>
            </a:r>
            <a:r>
              <a:rPr lang="en-US" dirty="0"/>
              <a:t> or iterations more than a </a:t>
            </a:r>
            <a:r>
              <a:rPr lang="en-US" dirty="0">
                <a:solidFill>
                  <a:srgbClr val="C00000"/>
                </a:solidFill>
              </a:rPr>
              <a:t>maximum threshold </a:t>
            </a:r>
            <a:r>
              <a:rPr lang="en-US" dirty="0"/>
              <a:t>or </a:t>
            </a:r>
            <a:r>
              <a:rPr lang="en-US" dirty="0">
                <a:solidFill>
                  <a:srgbClr val="C00000"/>
                </a:solidFill>
              </a:rPr>
              <a:t>decrease in error is not significant </a:t>
            </a:r>
            <a:r>
              <a:rPr lang="en-US" dirty="0"/>
              <a:t>(no improvement).</a:t>
            </a:r>
          </a:p>
        </p:txBody>
      </p:sp>
    </p:spTree>
    <p:extLst>
      <p:ext uri="{BB962C8B-B14F-4D97-AF65-F5344CB8AC3E}">
        <p14:creationId xmlns:p14="http://schemas.microsoft.com/office/powerpoint/2010/main" val="293676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Single Artificial Neuron</a:t>
            </a:r>
          </a:p>
        </p:txBody>
      </p:sp>
      <p:sp>
        <p:nvSpPr>
          <p:cNvPr id="3" name="Content Placeholder 2"/>
          <p:cNvSpPr>
            <a:spLocks noGrp="1"/>
          </p:cNvSpPr>
          <p:nvPr>
            <p:ph sz="quarter" idx="13"/>
          </p:nvPr>
        </p:nvSpPr>
        <p:spPr>
          <a:xfrm>
            <a:off x="766090" y="4354605"/>
            <a:ext cx="10363826" cy="2336310"/>
          </a:xfrm>
        </p:spPr>
        <p:txBody>
          <a:bodyPr>
            <a:normAutofit fontScale="70000" lnSpcReduction="20000"/>
          </a:bodyPr>
          <a:lstStyle/>
          <a:p>
            <a:pPr marL="0" indent="0">
              <a:buNone/>
            </a:pPr>
            <a:r>
              <a:rPr lang="en-US" dirty="0"/>
              <a:t>An artificial neuron creates </a:t>
            </a:r>
            <a:r>
              <a:rPr lang="en-US" dirty="0">
                <a:solidFill>
                  <a:srgbClr val="FF0000"/>
                </a:solidFill>
              </a:rPr>
              <a:t>output</a:t>
            </a:r>
            <a:r>
              <a:rPr lang="en-US" dirty="0"/>
              <a:t> using two components: </a:t>
            </a:r>
          </a:p>
          <a:p>
            <a:pPr marL="0" indent="0">
              <a:buNone/>
            </a:pPr>
            <a:r>
              <a:rPr lang="en-US" dirty="0"/>
              <a:t>  (1) </a:t>
            </a:r>
            <a:r>
              <a:rPr lang="en-US" dirty="0">
                <a:solidFill>
                  <a:srgbClr val="C00000"/>
                </a:solidFill>
              </a:rPr>
              <a:t>weighted</a:t>
            </a:r>
            <a:r>
              <a:rPr lang="en-US" dirty="0"/>
              <a:t> sum of inputs plus a </a:t>
            </a:r>
            <a:r>
              <a:rPr lang="en-US" dirty="0">
                <a:solidFill>
                  <a:srgbClr val="C00000"/>
                </a:solidFill>
              </a:rPr>
              <a:t>bias</a:t>
            </a:r>
          </a:p>
          <a:p>
            <a:pPr marL="0" indent="0">
              <a:buNone/>
            </a:pPr>
            <a:r>
              <a:rPr lang="en-US" dirty="0"/>
              <a:t>  (2) </a:t>
            </a:r>
            <a:r>
              <a:rPr lang="en-US" dirty="0">
                <a:solidFill>
                  <a:srgbClr val="C00000"/>
                </a:solidFill>
              </a:rPr>
              <a:t>activation</a:t>
            </a:r>
            <a:r>
              <a:rPr lang="en-US" dirty="0"/>
              <a:t> function.</a:t>
            </a:r>
          </a:p>
          <a:p>
            <a:pPr marL="0" indent="0">
              <a:buNone/>
            </a:pPr>
            <a:endParaRPr lang="en-US" altLang="en-US" dirty="0"/>
          </a:p>
          <a:p>
            <a:pPr>
              <a:buFont typeface="Arial" panose="020B0604020202020204" pitchFamily="34" charset="0"/>
              <a:buChar char="•"/>
            </a:pPr>
            <a:r>
              <a:rPr lang="en-US" altLang="en-US" dirty="0"/>
              <a:t>Weights and bias represent a </a:t>
            </a:r>
            <a:r>
              <a:rPr lang="en-US" altLang="en-US" dirty="0">
                <a:solidFill>
                  <a:srgbClr val="C00000"/>
                </a:solidFill>
              </a:rPr>
              <a:t>linear function </a:t>
            </a:r>
            <a:r>
              <a:rPr lang="en-US" altLang="en-US" dirty="0"/>
              <a:t>on inputs</a:t>
            </a:r>
          </a:p>
          <a:p>
            <a:pPr>
              <a:buFont typeface="Arial" panose="020B0604020202020204" pitchFamily="34" charset="0"/>
              <a:buChar char="•"/>
            </a:pPr>
            <a:r>
              <a:rPr lang="en-US" altLang="en-US" dirty="0"/>
              <a:t>Using Activation function it decides whether it should be </a:t>
            </a:r>
            <a:r>
              <a:rPr lang="en-US" altLang="en-US" dirty="0">
                <a:solidFill>
                  <a:srgbClr val="FF0000"/>
                </a:solidFill>
              </a:rPr>
              <a:t>activated</a:t>
            </a:r>
            <a:r>
              <a:rPr lang="en-US" altLang="en-US" dirty="0"/>
              <a:t> (fired) or not (e.g., output of 1 as activated and 0 as not activated).</a:t>
            </a:r>
          </a:p>
        </p:txBody>
      </p:sp>
      <p:sp>
        <p:nvSpPr>
          <p:cNvPr id="4" name="Oval 3"/>
          <p:cNvSpPr/>
          <p:nvPr/>
        </p:nvSpPr>
        <p:spPr>
          <a:xfrm>
            <a:off x="3539360" y="2950307"/>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073168" y="2790494"/>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096816" y="3492059"/>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0"/>
          </p:cNvCxnSpPr>
          <p:nvPr/>
        </p:nvCxnSpPr>
        <p:spPr>
          <a:xfrm>
            <a:off x="3996560" y="2593425"/>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7820" y="2174232"/>
            <a:ext cx="277480" cy="369332"/>
          </a:xfrm>
          <a:prstGeom prst="rect">
            <a:avLst/>
          </a:prstGeom>
          <a:noFill/>
        </p:spPr>
        <p:txBody>
          <a:bodyPr wrap="square" rtlCol="0">
            <a:spAutoFit/>
          </a:bodyPr>
          <a:lstStyle/>
          <a:p>
            <a:r>
              <a:rPr lang="en-US" dirty="0"/>
              <a:t>b</a:t>
            </a:r>
          </a:p>
        </p:txBody>
      </p:sp>
      <p:sp>
        <p:nvSpPr>
          <p:cNvPr id="15" name="TextBox 14"/>
          <p:cNvSpPr txBox="1"/>
          <p:nvPr/>
        </p:nvSpPr>
        <p:spPr>
          <a:xfrm>
            <a:off x="2599304" y="2605625"/>
            <a:ext cx="465192" cy="369332"/>
          </a:xfrm>
          <a:prstGeom prst="rect">
            <a:avLst/>
          </a:prstGeom>
          <a:noFill/>
        </p:spPr>
        <p:txBody>
          <a:bodyPr wrap="none" rtlCol="0">
            <a:spAutoFit/>
          </a:bodyPr>
          <a:lstStyle/>
          <a:p>
            <a:r>
              <a:rPr lang="en-US" dirty="0"/>
              <a:t>w1</a:t>
            </a:r>
          </a:p>
        </p:txBody>
      </p:sp>
      <mc:AlternateContent xmlns:mc="http://schemas.openxmlformats.org/markup-compatibility/2006" xmlns:a14="http://schemas.microsoft.com/office/drawing/2010/main">
        <mc:Choice Requires="a14">
          <p:sp>
            <p:nvSpPr>
              <p:cNvPr id="17" name="TextBox 16"/>
              <p:cNvSpPr txBox="1"/>
              <p:nvPr/>
            </p:nvSpPr>
            <p:spPr>
              <a:xfrm>
                <a:off x="1428900" y="2551447"/>
                <a:ext cx="624595"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428900" y="2551447"/>
                <a:ext cx="624595" cy="450764"/>
              </a:xfrm>
              <a:prstGeom prst="rect">
                <a:avLst/>
              </a:prstGeom>
              <a:blipFill>
                <a:blip r:embed="rId2"/>
                <a:stretch>
                  <a:fillRect b="-1370"/>
                </a:stretch>
              </a:blipFill>
            </p:spPr>
            <p:txBody>
              <a:bodyPr/>
              <a:lstStyle/>
              <a:p>
                <a:r>
                  <a:rPr lang="en-US">
                    <a:noFill/>
                  </a:rPr>
                  <a:t> </a:t>
                </a:r>
              </a:p>
            </p:txBody>
          </p:sp>
        </mc:Fallback>
      </mc:AlternateContent>
      <p:sp>
        <p:nvSpPr>
          <p:cNvPr id="18" name="TextBox 17"/>
          <p:cNvSpPr txBox="1"/>
          <p:nvPr/>
        </p:nvSpPr>
        <p:spPr>
          <a:xfrm>
            <a:off x="2624960" y="3701062"/>
            <a:ext cx="492443" cy="369332"/>
          </a:xfrm>
          <a:prstGeom prst="rect">
            <a:avLst/>
          </a:prstGeom>
          <a:noFill/>
        </p:spPr>
        <p:txBody>
          <a:bodyPr wrap="none" rtlCol="0">
            <a:spAutoFit/>
          </a:bodyPr>
          <a:lstStyle/>
          <a:p>
            <a:r>
              <a:rPr lang="en-US" dirty="0" err="1"/>
              <a:t>wm</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1472221" y="3767955"/>
                <a:ext cx="624595" cy="4287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𝑚</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472221" y="3767955"/>
                <a:ext cx="624595" cy="42870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90634" y="2975738"/>
                <a:ext cx="804836"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90634" y="2975738"/>
                <a:ext cx="804836" cy="7630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604742" y="2835264"/>
                <a:ext cx="3048207" cy="450764"/>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r>
                          <a:rPr lang="en-US" b="0" i="1" smtClean="0">
                            <a:latin typeface="Cambria Math" panose="02040503050406030204" pitchFamily="18" charset="0"/>
                          </a:rPr>
                          <m:t>1∗</m:t>
                        </m:r>
                        <m:r>
                          <a:rPr lang="en-US" i="1">
                            <a:latin typeface="Cambria Math" panose="02040503050406030204" pitchFamily="18" charset="0"/>
                          </a:rPr>
                          <m:t>𝑋</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𝑤𝑚</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r>
                  <a:rPr lang="en-US" dirty="0"/>
                  <a:t>+b</a:t>
                </a:r>
              </a:p>
            </p:txBody>
          </p:sp>
        </mc:Choice>
        <mc:Fallback xmlns="">
          <p:sp>
            <p:nvSpPr>
              <p:cNvPr id="24" name="TextBox 23"/>
              <p:cNvSpPr txBox="1">
                <a:spLocks noRot="1" noChangeAspect="1" noMove="1" noResize="1" noEditPoints="1" noAdjustHandles="1" noChangeArrowheads="1" noChangeShapeType="1" noTextEdit="1"/>
              </p:cNvSpPr>
              <p:nvPr/>
            </p:nvSpPr>
            <p:spPr>
              <a:xfrm>
                <a:off x="4604742" y="2835264"/>
                <a:ext cx="3048207" cy="450764"/>
              </a:xfrm>
              <a:prstGeom prst="rect">
                <a:avLst/>
              </a:prstGeom>
              <a:blipFill>
                <a:blip r:embed="rId5"/>
                <a:stretch>
                  <a:fillRect b="-16216"/>
                </a:stretch>
              </a:blipFill>
            </p:spPr>
            <p:txBody>
              <a:bodyPr/>
              <a:lstStyle/>
              <a:p>
                <a:r>
                  <a:rPr lang="en-US">
                    <a:noFill/>
                  </a:rPr>
                  <a:t> </a:t>
                </a:r>
              </a:p>
            </p:txBody>
          </p:sp>
        </mc:Fallback>
      </mc:AlternateContent>
      <p:cxnSp>
        <p:nvCxnSpPr>
          <p:cNvPr id="26" name="Straight Arrow Connector 25"/>
          <p:cNvCxnSpPr>
            <a:stCxn id="20" idx="3"/>
          </p:cNvCxnSpPr>
          <p:nvPr/>
        </p:nvCxnSpPr>
        <p:spPr>
          <a:xfrm flipV="1">
            <a:off x="4495470" y="3332621"/>
            <a:ext cx="3308463" cy="2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803932" y="2918485"/>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7" idx="6"/>
          </p:cNvCxnSpPr>
          <p:nvPr/>
        </p:nvCxnSpPr>
        <p:spPr>
          <a:xfrm>
            <a:off x="8718332" y="3300799"/>
            <a:ext cx="1072056" cy="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78867" y="3022118"/>
            <a:ext cx="747484" cy="523220"/>
          </a:xfrm>
          <a:prstGeom prst="rect">
            <a:avLst/>
          </a:prstGeom>
          <a:noFill/>
        </p:spPr>
        <p:txBody>
          <a:bodyPr wrap="square" rtlCol="0">
            <a:spAutoFit/>
          </a:bodyPr>
          <a:lstStyle/>
          <a:p>
            <a:r>
              <a:rPr lang="en-US" sz="2800" dirty="0"/>
              <a:t>A</a:t>
            </a:r>
          </a:p>
        </p:txBody>
      </p:sp>
      <p:sp>
        <p:nvSpPr>
          <p:cNvPr id="31" name="Rectangle 30"/>
          <p:cNvSpPr/>
          <p:nvPr/>
        </p:nvSpPr>
        <p:spPr>
          <a:xfrm>
            <a:off x="3225422" y="2680011"/>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683444" y="3332621"/>
            <a:ext cx="164592" cy="159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758943" y="3265234"/>
            <a:ext cx="164592" cy="159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E296DE-2594-B993-7F62-91EB10C6B2AE}"/>
              </a:ext>
            </a:extLst>
          </p:cNvPr>
          <p:cNvSpPr txBox="1"/>
          <p:nvPr/>
        </p:nvSpPr>
        <p:spPr>
          <a:xfrm>
            <a:off x="1428900" y="1842546"/>
            <a:ext cx="9785640" cy="646331"/>
          </a:xfrm>
          <a:prstGeom prst="rect">
            <a:avLst/>
          </a:prstGeom>
          <a:noFill/>
        </p:spPr>
        <p:txBody>
          <a:bodyPr wrap="square">
            <a:spAutoFit/>
          </a:bodyPr>
          <a:lstStyle/>
          <a:p>
            <a:r>
              <a:rPr lang="en-US" b="1" dirty="0">
                <a:solidFill>
                  <a:srgbClr val="FF0000"/>
                </a:solidFill>
              </a:rPr>
              <a:t>Inputs          Weights         Bias                                                              Activation Function              Outputs</a:t>
            </a:r>
          </a:p>
          <a:p>
            <a:r>
              <a:rPr lang="en-US" b="1" dirty="0">
                <a:solidFill>
                  <a:srgbClr val="FF0000"/>
                </a:solidFill>
              </a:rPr>
              <a:t>                                                </a:t>
            </a:r>
          </a:p>
        </p:txBody>
      </p:sp>
      <p:sp>
        <p:nvSpPr>
          <p:cNvPr id="10" name="TextBox 9">
            <a:extLst>
              <a:ext uri="{FF2B5EF4-FFF2-40B4-BE49-F238E27FC236}">
                <a16:creationId xmlns:a16="http://schemas.microsoft.com/office/drawing/2014/main" id="{6B59DB40-A3DA-5BAF-329A-13F1474088D8}"/>
              </a:ext>
            </a:extLst>
          </p:cNvPr>
          <p:cNvSpPr txBox="1"/>
          <p:nvPr/>
        </p:nvSpPr>
        <p:spPr>
          <a:xfrm>
            <a:off x="10161107" y="3046348"/>
            <a:ext cx="747484" cy="523220"/>
          </a:xfrm>
          <a:prstGeom prst="rect">
            <a:avLst/>
          </a:prstGeom>
          <a:noFill/>
        </p:spPr>
        <p:txBody>
          <a:bodyPr wrap="square" rtlCol="0">
            <a:spAutoFit/>
          </a:bodyPr>
          <a:lstStyle/>
          <a:p>
            <a:r>
              <a:rPr lang="en-US" sz="2800" dirty="0"/>
              <a:t>O</a:t>
            </a:r>
          </a:p>
        </p:txBody>
      </p:sp>
      <p:pic>
        <p:nvPicPr>
          <p:cNvPr id="14" name="Picture 13">
            <a:extLst>
              <a:ext uri="{FF2B5EF4-FFF2-40B4-BE49-F238E27FC236}">
                <a16:creationId xmlns:a16="http://schemas.microsoft.com/office/drawing/2014/main" id="{4EE4389B-B903-9D1C-C623-959D302C8280}"/>
              </a:ext>
            </a:extLst>
          </p:cNvPr>
          <p:cNvPicPr>
            <a:picLocks noChangeAspect="1"/>
          </p:cNvPicPr>
          <p:nvPr/>
        </p:nvPicPr>
        <p:blipFill>
          <a:blip r:embed="rId6"/>
          <a:stretch>
            <a:fillRect/>
          </a:stretch>
        </p:blipFill>
        <p:spPr>
          <a:xfrm>
            <a:off x="4805499" y="1802430"/>
            <a:ext cx="2335236" cy="545734"/>
          </a:xfrm>
          <a:prstGeom prst="rect">
            <a:avLst/>
          </a:prstGeom>
        </p:spPr>
      </p:pic>
    </p:spTree>
    <p:extLst>
      <p:ext uri="{BB962C8B-B14F-4D97-AF65-F5344CB8AC3E}">
        <p14:creationId xmlns:p14="http://schemas.microsoft.com/office/powerpoint/2010/main" val="3340576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F692-8370-E128-1C9A-9C71AF0B1FF6}"/>
              </a:ext>
            </a:extLst>
          </p:cNvPr>
          <p:cNvSpPr>
            <a:spLocks noGrp="1"/>
          </p:cNvSpPr>
          <p:nvPr>
            <p:ph type="title"/>
          </p:nvPr>
        </p:nvSpPr>
        <p:spPr>
          <a:xfrm>
            <a:off x="573952" y="123389"/>
            <a:ext cx="10972800" cy="924807"/>
          </a:xfrm>
        </p:spPr>
        <p:txBody>
          <a:bodyPr>
            <a:normAutofit/>
          </a:bodyPr>
          <a:lstStyle/>
          <a:p>
            <a:r>
              <a:rPr lang="en-US" sz="4400" dirty="0"/>
              <a:t>Stochastic Gradient Descent (SGD)</a:t>
            </a:r>
          </a:p>
        </p:txBody>
      </p:sp>
      <p:sp>
        <p:nvSpPr>
          <p:cNvPr id="3" name="Content Placeholder 2">
            <a:extLst>
              <a:ext uri="{FF2B5EF4-FFF2-40B4-BE49-F238E27FC236}">
                <a16:creationId xmlns:a16="http://schemas.microsoft.com/office/drawing/2014/main" id="{FACFA38C-3938-DF79-6AE2-92AF7D156689}"/>
              </a:ext>
            </a:extLst>
          </p:cNvPr>
          <p:cNvSpPr>
            <a:spLocks noGrp="1"/>
          </p:cNvSpPr>
          <p:nvPr>
            <p:ph idx="1"/>
          </p:nvPr>
        </p:nvSpPr>
        <p:spPr>
          <a:xfrm>
            <a:off x="573952" y="1203159"/>
            <a:ext cx="11313248" cy="4077758"/>
          </a:xfrm>
        </p:spPr>
        <p:txBody>
          <a:bodyPr>
            <a:normAutofit fontScale="92500" lnSpcReduction="20000"/>
          </a:bodyPr>
          <a:lstStyle/>
          <a:p>
            <a:pPr marL="0" indent="0">
              <a:buNone/>
            </a:pPr>
            <a:r>
              <a:rPr lang="en-US" dirty="0"/>
              <a:t>Runs </a:t>
            </a:r>
            <a:r>
              <a:rPr lang="en-US" dirty="0">
                <a:solidFill>
                  <a:srgbClr val="C00000"/>
                </a:solidFill>
              </a:rPr>
              <a:t>one training </a:t>
            </a:r>
            <a:r>
              <a:rPr lang="en-US" dirty="0"/>
              <a:t>example per iteration (epoch) and updates each training example's parameters one at a time. </a:t>
            </a:r>
          </a:p>
          <a:p>
            <a:pPr marL="0" indent="0">
              <a:buNone/>
            </a:pPr>
            <a:endParaRPr lang="en-US" dirty="0"/>
          </a:p>
          <a:p>
            <a:r>
              <a:rPr lang="en-US" dirty="0"/>
              <a:t>Less computational resource for each epoch, therefore more practical for </a:t>
            </a:r>
            <a:r>
              <a:rPr lang="en-US" dirty="0">
                <a:solidFill>
                  <a:srgbClr val="C00000"/>
                </a:solidFill>
              </a:rPr>
              <a:t>large datasets</a:t>
            </a:r>
            <a:r>
              <a:rPr lang="en-US" dirty="0"/>
              <a:t>.</a:t>
            </a:r>
          </a:p>
          <a:p>
            <a:r>
              <a:rPr lang="en-US" dirty="0">
                <a:solidFill>
                  <a:srgbClr val="C00000"/>
                </a:solidFill>
              </a:rPr>
              <a:t>Gradient path is noisier </a:t>
            </a:r>
            <a:r>
              <a:rPr lang="en-US" dirty="0"/>
              <a:t>and usually it needs more updates since the model trained for a single example in each epoch. </a:t>
            </a:r>
          </a:p>
          <a:p>
            <a:r>
              <a:rPr lang="en-US" dirty="0">
                <a:solidFill>
                  <a:srgbClr val="C00000"/>
                </a:solidFill>
              </a:rPr>
              <a:t>Less prone to local optimum </a:t>
            </a:r>
            <a:r>
              <a:rPr lang="en-US" dirty="0"/>
              <a:t>since there are more noises in the path.</a:t>
            </a:r>
          </a:p>
          <a:p>
            <a:r>
              <a:rPr lang="en-US" dirty="0"/>
              <a:t>it shows some computational </a:t>
            </a:r>
            <a:r>
              <a:rPr lang="en-US" dirty="0">
                <a:solidFill>
                  <a:srgbClr val="C00000"/>
                </a:solidFill>
              </a:rPr>
              <a:t>efficiency losses </a:t>
            </a:r>
            <a:r>
              <a:rPr lang="en-US" dirty="0"/>
              <a:t>in comparison to batch gradient since the path is noisier.</a:t>
            </a:r>
          </a:p>
          <a:p>
            <a:pPr marL="0" indent="0">
              <a:buNone/>
            </a:pPr>
            <a:endParaRPr lang="en-US" dirty="0"/>
          </a:p>
        </p:txBody>
      </p:sp>
      <p:pic>
        <p:nvPicPr>
          <p:cNvPr id="7" name="Picture 6">
            <a:extLst>
              <a:ext uri="{FF2B5EF4-FFF2-40B4-BE49-F238E27FC236}">
                <a16:creationId xmlns:a16="http://schemas.microsoft.com/office/drawing/2014/main" id="{6EC66A59-5060-892C-4F95-9E8664CDC02B}"/>
              </a:ext>
            </a:extLst>
          </p:cNvPr>
          <p:cNvPicPr>
            <a:picLocks noChangeAspect="1"/>
          </p:cNvPicPr>
          <p:nvPr/>
        </p:nvPicPr>
        <p:blipFill>
          <a:blip r:embed="rId2"/>
          <a:stretch>
            <a:fillRect/>
          </a:stretch>
        </p:blipFill>
        <p:spPr>
          <a:xfrm>
            <a:off x="7206155" y="4819650"/>
            <a:ext cx="3581400" cy="2038350"/>
          </a:xfrm>
          <a:prstGeom prst="rect">
            <a:avLst/>
          </a:prstGeom>
        </p:spPr>
      </p:pic>
    </p:spTree>
    <p:extLst>
      <p:ext uri="{BB962C8B-B14F-4D97-AF65-F5344CB8AC3E}">
        <p14:creationId xmlns:p14="http://schemas.microsoft.com/office/powerpoint/2010/main" val="2759121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F286-F755-A608-A0C1-E6D7049535D2}"/>
              </a:ext>
            </a:extLst>
          </p:cNvPr>
          <p:cNvSpPr>
            <a:spLocks noGrp="1"/>
          </p:cNvSpPr>
          <p:nvPr>
            <p:ph type="title"/>
          </p:nvPr>
        </p:nvSpPr>
        <p:spPr>
          <a:xfrm>
            <a:off x="609600" y="123388"/>
            <a:ext cx="10972800" cy="924807"/>
          </a:xfrm>
        </p:spPr>
        <p:txBody>
          <a:bodyPr>
            <a:normAutofit/>
          </a:bodyPr>
          <a:lstStyle/>
          <a:p>
            <a:r>
              <a:rPr lang="en-US" sz="4400" dirty="0"/>
              <a:t>Batch Gradient Descent</a:t>
            </a:r>
          </a:p>
        </p:txBody>
      </p:sp>
      <p:sp>
        <p:nvSpPr>
          <p:cNvPr id="3" name="Content Placeholder 2">
            <a:extLst>
              <a:ext uri="{FF2B5EF4-FFF2-40B4-BE49-F238E27FC236}">
                <a16:creationId xmlns:a16="http://schemas.microsoft.com/office/drawing/2014/main" id="{0C9B6CD0-B229-B2FA-915D-A6D43255CE0D}"/>
              </a:ext>
            </a:extLst>
          </p:cNvPr>
          <p:cNvSpPr>
            <a:spLocks noGrp="1"/>
          </p:cNvSpPr>
          <p:nvPr>
            <p:ph idx="1"/>
          </p:nvPr>
        </p:nvSpPr>
        <p:spPr>
          <a:xfrm>
            <a:off x="573952" y="1203160"/>
            <a:ext cx="10972800" cy="3820786"/>
          </a:xfrm>
        </p:spPr>
        <p:txBody>
          <a:bodyPr>
            <a:normAutofit fontScale="85000" lnSpcReduction="10000"/>
          </a:bodyPr>
          <a:lstStyle/>
          <a:p>
            <a:pPr marL="0" indent="0">
              <a:buNone/>
            </a:pPr>
            <a:r>
              <a:rPr lang="en-US" dirty="0">
                <a:solidFill>
                  <a:srgbClr val="C00000"/>
                </a:solidFill>
              </a:rPr>
              <a:t>All the training data </a:t>
            </a:r>
            <a:r>
              <a:rPr lang="en-US" dirty="0"/>
              <a:t>is taken into consideration to take a single step(epoch). </a:t>
            </a:r>
          </a:p>
          <a:p>
            <a:r>
              <a:rPr lang="en-US" dirty="0"/>
              <a:t>Take the </a:t>
            </a:r>
            <a:r>
              <a:rPr lang="en-US" dirty="0">
                <a:solidFill>
                  <a:srgbClr val="C00000"/>
                </a:solidFill>
              </a:rPr>
              <a:t>average</a:t>
            </a:r>
            <a:r>
              <a:rPr lang="en-US" dirty="0"/>
              <a:t> of errors and the gradients of all the training examples and then use them to update parameters. </a:t>
            </a:r>
          </a:p>
          <a:p>
            <a:r>
              <a:rPr lang="en-US" dirty="0"/>
              <a:t>It </a:t>
            </a:r>
            <a:r>
              <a:rPr lang="en-US" dirty="0">
                <a:solidFill>
                  <a:srgbClr val="C00000"/>
                </a:solidFill>
              </a:rPr>
              <a:t>repeats</a:t>
            </a:r>
            <a:r>
              <a:rPr lang="en-US" dirty="0"/>
              <a:t> this process several times based on a given </a:t>
            </a:r>
            <a:r>
              <a:rPr lang="en-US" dirty="0">
                <a:solidFill>
                  <a:srgbClr val="FF0000"/>
                </a:solidFill>
              </a:rPr>
              <a:t>hyperparameter</a:t>
            </a:r>
            <a:r>
              <a:rPr lang="en-US" dirty="0"/>
              <a:t> (number of epochs).</a:t>
            </a:r>
          </a:p>
          <a:p>
            <a:r>
              <a:rPr lang="en-US" dirty="0"/>
              <a:t>It produces </a:t>
            </a:r>
            <a:r>
              <a:rPr lang="en-US" dirty="0">
                <a:solidFill>
                  <a:srgbClr val="C00000"/>
                </a:solidFill>
              </a:rPr>
              <a:t>less noise </a:t>
            </a:r>
            <a:r>
              <a:rPr lang="en-US" dirty="0"/>
              <a:t>since average of samples is used.</a:t>
            </a:r>
          </a:p>
          <a:p>
            <a:r>
              <a:rPr lang="en-US" dirty="0"/>
              <a:t>If the dataset is large, it needs </a:t>
            </a:r>
            <a:r>
              <a:rPr lang="en-US" dirty="0">
                <a:solidFill>
                  <a:srgbClr val="C00000"/>
                </a:solidFill>
              </a:rPr>
              <a:t>a lot of computation resource </a:t>
            </a:r>
            <a:r>
              <a:rPr lang="en-US" dirty="0"/>
              <a:t>for training model in each epoch since it uses all data in each epoch.</a:t>
            </a:r>
          </a:p>
          <a:p>
            <a:r>
              <a:rPr lang="en-US" dirty="0"/>
              <a:t>Prone to </a:t>
            </a:r>
            <a:r>
              <a:rPr lang="en-US" dirty="0">
                <a:solidFill>
                  <a:srgbClr val="C00000"/>
                </a:solidFill>
              </a:rPr>
              <a:t>local optimum </a:t>
            </a:r>
            <a:r>
              <a:rPr lang="en-US" dirty="0"/>
              <a:t>(Gradient Descent is a greedy algorithm)</a:t>
            </a:r>
          </a:p>
        </p:txBody>
      </p:sp>
      <p:pic>
        <p:nvPicPr>
          <p:cNvPr id="7" name="Picture 6">
            <a:extLst>
              <a:ext uri="{FF2B5EF4-FFF2-40B4-BE49-F238E27FC236}">
                <a16:creationId xmlns:a16="http://schemas.microsoft.com/office/drawing/2014/main" id="{7E5294A7-4D83-13F3-B31B-66C96487F7CB}"/>
              </a:ext>
            </a:extLst>
          </p:cNvPr>
          <p:cNvPicPr>
            <a:picLocks noChangeAspect="1"/>
          </p:cNvPicPr>
          <p:nvPr/>
        </p:nvPicPr>
        <p:blipFill>
          <a:blip r:embed="rId2"/>
          <a:stretch>
            <a:fillRect/>
          </a:stretch>
        </p:blipFill>
        <p:spPr>
          <a:xfrm>
            <a:off x="8036648" y="4829175"/>
            <a:ext cx="3581400" cy="2028825"/>
          </a:xfrm>
          <a:prstGeom prst="rect">
            <a:avLst/>
          </a:prstGeom>
        </p:spPr>
      </p:pic>
    </p:spTree>
    <p:extLst>
      <p:ext uri="{BB962C8B-B14F-4D97-AF65-F5344CB8AC3E}">
        <p14:creationId xmlns:p14="http://schemas.microsoft.com/office/powerpoint/2010/main" val="330272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piral&#10;&#10;Description automatically generated">
            <a:extLst>
              <a:ext uri="{FF2B5EF4-FFF2-40B4-BE49-F238E27FC236}">
                <a16:creationId xmlns:a16="http://schemas.microsoft.com/office/drawing/2014/main" id="{257847C2-694E-E209-311D-71F84E934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188" y="4035972"/>
            <a:ext cx="5652564" cy="2801381"/>
          </a:xfrm>
          <a:prstGeom prst="rect">
            <a:avLst/>
          </a:prstGeom>
        </p:spPr>
      </p:pic>
      <p:sp>
        <p:nvSpPr>
          <p:cNvPr id="2" name="Title 1">
            <a:extLst>
              <a:ext uri="{FF2B5EF4-FFF2-40B4-BE49-F238E27FC236}">
                <a16:creationId xmlns:a16="http://schemas.microsoft.com/office/drawing/2014/main" id="{CC2F2385-F236-E941-8593-6F0DC76121C0}"/>
              </a:ext>
            </a:extLst>
          </p:cNvPr>
          <p:cNvSpPr>
            <a:spLocks noGrp="1"/>
          </p:cNvSpPr>
          <p:nvPr>
            <p:ph type="title"/>
          </p:nvPr>
        </p:nvSpPr>
        <p:spPr>
          <a:xfrm>
            <a:off x="609600" y="123389"/>
            <a:ext cx="10972800" cy="924807"/>
          </a:xfrm>
        </p:spPr>
        <p:txBody>
          <a:bodyPr/>
          <a:lstStyle/>
          <a:p>
            <a:r>
              <a:rPr lang="en-US" sz="4400" dirty="0"/>
              <a:t>Mini Batch Gradient Descent</a:t>
            </a:r>
          </a:p>
        </p:txBody>
      </p:sp>
      <p:sp>
        <p:nvSpPr>
          <p:cNvPr id="3" name="Content Placeholder 2">
            <a:extLst>
              <a:ext uri="{FF2B5EF4-FFF2-40B4-BE49-F238E27FC236}">
                <a16:creationId xmlns:a16="http://schemas.microsoft.com/office/drawing/2014/main" id="{7157105A-2A87-17F9-51B9-FF6D68ED4C40}"/>
              </a:ext>
            </a:extLst>
          </p:cNvPr>
          <p:cNvSpPr>
            <a:spLocks noGrp="1"/>
          </p:cNvSpPr>
          <p:nvPr>
            <p:ph idx="1"/>
          </p:nvPr>
        </p:nvSpPr>
        <p:spPr/>
        <p:txBody>
          <a:bodyPr>
            <a:normAutofit/>
          </a:bodyPr>
          <a:lstStyle/>
          <a:p>
            <a:r>
              <a:rPr lang="en-US" sz="2800" dirty="0"/>
              <a:t>Mini Batch gradient descent is the </a:t>
            </a:r>
            <a:r>
              <a:rPr lang="en-US" sz="2800" dirty="0">
                <a:solidFill>
                  <a:srgbClr val="C00000"/>
                </a:solidFill>
              </a:rPr>
              <a:t>combination</a:t>
            </a:r>
            <a:r>
              <a:rPr lang="en-US" sz="2800" dirty="0"/>
              <a:t> of both </a:t>
            </a:r>
            <a:r>
              <a:rPr lang="en-US" sz="2800" dirty="0">
                <a:solidFill>
                  <a:srgbClr val="C00000"/>
                </a:solidFill>
              </a:rPr>
              <a:t>batch</a:t>
            </a:r>
            <a:r>
              <a:rPr lang="en-US" sz="2800" dirty="0"/>
              <a:t> gradient descent and </a:t>
            </a:r>
            <a:r>
              <a:rPr lang="en-US" sz="2800" dirty="0">
                <a:solidFill>
                  <a:srgbClr val="C00000"/>
                </a:solidFill>
              </a:rPr>
              <a:t>stochastic</a:t>
            </a:r>
            <a:r>
              <a:rPr lang="en-US" sz="2800" dirty="0"/>
              <a:t> gradient descent. </a:t>
            </a:r>
          </a:p>
          <a:p>
            <a:r>
              <a:rPr lang="en-US" sz="2800" dirty="0"/>
              <a:t>It divides the training datasets into </a:t>
            </a:r>
            <a:r>
              <a:rPr lang="en-US" sz="2800" dirty="0">
                <a:solidFill>
                  <a:srgbClr val="C00000"/>
                </a:solidFill>
              </a:rPr>
              <a:t>small batch </a:t>
            </a:r>
            <a:r>
              <a:rPr lang="en-US" sz="2800" dirty="0"/>
              <a:t>sizes (e.g., 16, 32, 64, or 128) then performs the updates on those batches separately. </a:t>
            </a:r>
          </a:p>
          <a:p>
            <a:r>
              <a:rPr lang="en-US" sz="2800" dirty="0"/>
              <a:t>Splitting training datasets into smaller batches make a balance to maintain the </a:t>
            </a:r>
            <a:r>
              <a:rPr lang="en-US" sz="2800" dirty="0">
                <a:solidFill>
                  <a:srgbClr val="C00000"/>
                </a:solidFill>
              </a:rPr>
              <a:t>computational efficiency </a:t>
            </a:r>
            <a:r>
              <a:rPr lang="en-US" sz="2800" dirty="0"/>
              <a:t>of batch gradient descent and </a:t>
            </a:r>
            <a:r>
              <a:rPr lang="en-US" sz="2800" dirty="0">
                <a:solidFill>
                  <a:srgbClr val="C00000"/>
                </a:solidFill>
              </a:rPr>
              <a:t>speed</a:t>
            </a:r>
            <a:r>
              <a:rPr lang="en-US" sz="2800" dirty="0"/>
              <a:t> of stochastic gradient descent.</a:t>
            </a:r>
          </a:p>
        </p:txBody>
      </p:sp>
    </p:spTree>
    <p:extLst>
      <p:ext uri="{BB962C8B-B14F-4D97-AF65-F5344CB8AC3E}">
        <p14:creationId xmlns:p14="http://schemas.microsoft.com/office/powerpoint/2010/main" val="4249058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DCCD-FB79-2DBD-FC12-D0111E1EFBBA}"/>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CC13D667-A6A8-600F-E1CE-08DF95D253BC}"/>
              </a:ext>
            </a:extLst>
          </p:cNvPr>
          <p:cNvSpPr>
            <a:spLocks noGrp="1"/>
          </p:cNvSpPr>
          <p:nvPr>
            <p:ph idx="1"/>
          </p:nvPr>
        </p:nvSpPr>
        <p:spPr>
          <a:xfrm>
            <a:off x="1146424" y="1474734"/>
            <a:ext cx="10515600" cy="4351338"/>
          </a:xfrm>
        </p:spPr>
        <p:txBody>
          <a:bodyPr/>
          <a:lstStyle/>
          <a:p>
            <a:pPr marL="0" indent="0">
              <a:buNone/>
            </a:pPr>
            <a:r>
              <a:rPr lang="en-US" dirty="0"/>
              <a:t>Optimizers are methods used to </a:t>
            </a:r>
            <a:r>
              <a:rPr lang="en-US" dirty="0">
                <a:solidFill>
                  <a:srgbClr val="C00000"/>
                </a:solidFill>
              </a:rPr>
              <a:t>change the attributes </a:t>
            </a:r>
            <a:r>
              <a:rPr lang="en-US" dirty="0"/>
              <a:t>of neural network such as weights and biases in order to reduce the losses each equipped with distinct </a:t>
            </a:r>
            <a:r>
              <a:rPr lang="en-US" dirty="0">
                <a:solidFill>
                  <a:srgbClr val="C00000"/>
                </a:solidFill>
              </a:rPr>
              <a:t>gradient descent algorithms</a:t>
            </a:r>
            <a:r>
              <a:rPr lang="en-US" dirty="0"/>
              <a:t>, </a:t>
            </a:r>
            <a:r>
              <a:rPr lang="en-US" dirty="0">
                <a:solidFill>
                  <a:srgbClr val="C00000"/>
                </a:solidFill>
              </a:rPr>
              <a:t>update rules</a:t>
            </a:r>
            <a:r>
              <a:rPr lang="en-US" dirty="0"/>
              <a:t>, </a:t>
            </a:r>
            <a:r>
              <a:rPr lang="en-US" dirty="0">
                <a:solidFill>
                  <a:srgbClr val="C00000"/>
                </a:solidFill>
              </a:rPr>
              <a:t>learning rates</a:t>
            </a:r>
            <a:r>
              <a:rPr lang="en-US" dirty="0"/>
              <a:t>, and </a:t>
            </a:r>
            <a:r>
              <a:rPr lang="en-US" dirty="0">
                <a:solidFill>
                  <a:srgbClr val="C00000"/>
                </a:solidFill>
              </a:rPr>
              <a:t>strategies to converge </a:t>
            </a:r>
            <a:r>
              <a:rPr lang="en-US" dirty="0"/>
              <a:t>towards optimal parameter.</a:t>
            </a:r>
          </a:p>
          <a:p>
            <a:endParaRPr lang="en-US" dirty="0"/>
          </a:p>
          <a:p>
            <a:r>
              <a:rPr lang="en-US" dirty="0"/>
              <a:t>Well-known optimizers encompass Stochastic </a:t>
            </a:r>
          </a:p>
          <a:p>
            <a:pPr marL="0" indent="0">
              <a:buNone/>
            </a:pPr>
            <a:r>
              <a:rPr lang="en-US" dirty="0"/>
              <a:t>   Gradient Descent (SGD), Adam, and RMSprop.</a:t>
            </a:r>
          </a:p>
          <a:p>
            <a:r>
              <a:rPr lang="en-US" dirty="0">
                <a:solidFill>
                  <a:srgbClr val="C00000"/>
                </a:solidFill>
              </a:rPr>
              <a:t>Selection</a:t>
            </a:r>
            <a:r>
              <a:rPr lang="en-US" dirty="0"/>
              <a:t> of optimizer depends on </a:t>
            </a:r>
            <a:r>
              <a:rPr lang="en-US" dirty="0">
                <a:solidFill>
                  <a:srgbClr val="C00000"/>
                </a:solidFill>
              </a:rPr>
              <a:t>type</a:t>
            </a:r>
            <a:r>
              <a:rPr lang="en-US" dirty="0"/>
              <a:t> of neural</a:t>
            </a:r>
          </a:p>
          <a:p>
            <a:pPr marL="0" indent="0">
              <a:buNone/>
            </a:pPr>
            <a:r>
              <a:rPr lang="en-US" dirty="0"/>
              <a:t>   network, </a:t>
            </a:r>
            <a:r>
              <a:rPr lang="en-US" dirty="0">
                <a:solidFill>
                  <a:srgbClr val="C00000"/>
                </a:solidFill>
              </a:rPr>
              <a:t>data</a:t>
            </a:r>
            <a:r>
              <a:rPr lang="en-US" dirty="0"/>
              <a:t> , </a:t>
            </a:r>
            <a:r>
              <a:rPr lang="en-US" dirty="0">
                <a:solidFill>
                  <a:srgbClr val="C00000"/>
                </a:solidFill>
              </a:rPr>
              <a:t>application</a:t>
            </a:r>
            <a:r>
              <a:rPr lang="en-US" dirty="0"/>
              <a:t>, etc.. </a:t>
            </a:r>
          </a:p>
          <a:p>
            <a:r>
              <a:rPr lang="en-US" dirty="0">
                <a:solidFill>
                  <a:srgbClr val="C00000"/>
                </a:solidFill>
              </a:rPr>
              <a:t>Adam</a:t>
            </a:r>
            <a:r>
              <a:rPr lang="en-US" dirty="0"/>
              <a:t> is one of the most popular optimizer</a:t>
            </a:r>
          </a:p>
        </p:txBody>
      </p:sp>
      <p:pic>
        <p:nvPicPr>
          <p:cNvPr id="5" name="Picture 4" descr="A graph of a map&#10;&#10;Description automatically generated">
            <a:extLst>
              <a:ext uri="{FF2B5EF4-FFF2-40B4-BE49-F238E27FC236}">
                <a16:creationId xmlns:a16="http://schemas.microsoft.com/office/drawing/2014/main" id="{0DD45544-D75B-0F70-3AA6-B76D4BDC8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39" y="3082247"/>
            <a:ext cx="2831815" cy="3775753"/>
          </a:xfrm>
          <a:prstGeom prst="rect">
            <a:avLst/>
          </a:prstGeom>
        </p:spPr>
      </p:pic>
    </p:spTree>
    <p:extLst>
      <p:ext uri="{BB962C8B-B14F-4D97-AF65-F5344CB8AC3E}">
        <p14:creationId xmlns:p14="http://schemas.microsoft.com/office/powerpoint/2010/main" val="44726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0508-99E2-DDFE-7DE7-5F24396A4F8B}"/>
              </a:ext>
            </a:extLst>
          </p:cNvPr>
          <p:cNvSpPr>
            <a:spLocks noGrp="1"/>
          </p:cNvSpPr>
          <p:nvPr>
            <p:ph type="title"/>
          </p:nvPr>
        </p:nvSpPr>
        <p:spPr>
          <a:xfrm>
            <a:off x="838200" y="138011"/>
            <a:ext cx="10515600" cy="1325563"/>
          </a:xfrm>
        </p:spPr>
        <p:txBody>
          <a:bodyPr/>
          <a:lstStyle/>
          <a:p>
            <a:r>
              <a:rPr lang="en-US" dirty="0"/>
              <a:t>Optimal Number of Layers and Neurons</a:t>
            </a:r>
          </a:p>
        </p:txBody>
      </p:sp>
      <p:sp>
        <p:nvSpPr>
          <p:cNvPr id="3" name="Content Placeholder 2">
            <a:extLst>
              <a:ext uri="{FF2B5EF4-FFF2-40B4-BE49-F238E27FC236}">
                <a16:creationId xmlns:a16="http://schemas.microsoft.com/office/drawing/2014/main" id="{D561DB29-330E-1D74-9D96-E81A2CB363BC}"/>
              </a:ext>
            </a:extLst>
          </p:cNvPr>
          <p:cNvSpPr>
            <a:spLocks noGrp="1"/>
          </p:cNvSpPr>
          <p:nvPr>
            <p:ph idx="1"/>
          </p:nvPr>
        </p:nvSpPr>
        <p:spPr>
          <a:xfrm>
            <a:off x="838200" y="1366888"/>
            <a:ext cx="10966807" cy="4351338"/>
          </a:xfrm>
        </p:spPr>
        <p:txBody>
          <a:bodyPr/>
          <a:lstStyle/>
          <a:p>
            <a:r>
              <a:rPr lang="en-US" sz="2400" dirty="0"/>
              <a:t>A Neural Network with a </a:t>
            </a:r>
            <a:r>
              <a:rPr lang="en-US" sz="2400" dirty="0">
                <a:solidFill>
                  <a:srgbClr val="C00000"/>
                </a:solidFill>
              </a:rPr>
              <a:t>single hidden layer </a:t>
            </a:r>
            <a:r>
              <a:rPr lang="en-US" sz="2400" dirty="0"/>
              <a:t>can approximate any function that contains a </a:t>
            </a:r>
            <a:r>
              <a:rPr lang="en-US" sz="2400" dirty="0">
                <a:solidFill>
                  <a:srgbClr val="C00000"/>
                </a:solidFill>
              </a:rPr>
              <a:t>continuous mapping </a:t>
            </a:r>
            <a:r>
              <a:rPr lang="en-US" sz="2400" dirty="0"/>
              <a:t>from one finite space to another.</a:t>
            </a:r>
          </a:p>
          <a:p>
            <a:r>
              <a:rPr lang="en-US" sz="2400" dirty="0"/>
              <a:t>The number of neurons in the </a:t>
            </a:r>
            <a:r>
              <a:rPr lang="en-US" sz="2400" dirty="0">
                <a:solidFill>
                  <a:srgbClr val="C00000"/>
                </a:solidFill>
              </a:rPr>
              <a:t>input layer</a:t>
            </a:r>
            <a:r>
              <a:rPr lang="en-US" sz="2400" dirty="0"/>
              <a:t> equals the number of </a:t>
            </a:r>
            <a:r>
              <a:rPr lang="en-US" sz="2400" dirty="0">
                <a:solidFill>
                  <a:srgbClr val="C00000"/>
                </a:solidFill>
              </a:rPr>
              <a:t>input features </a:t>
            </a:r>
            <a:r>
              <a:rPr lang="en-US" sz="2400" dirty="0"/>
              <a:t>in the data being processed. </a:t>
            </a:r>
          </a:p>
          <a:p>
            <a:r>
              <a:rPr lang="en-US" sz="2400" dirty="0"/>
              <a:t>If the NN is a </a:t>
            </a:r>
            <a:r>
              <a:rPr lang="en-US" sz="2400" dirty="0">
                <a:solidFill>
                  <a:srgbClr val="C00000"/>
                </a:solidFill>
              </a:rPr>
              <a:t>regressor</a:t>
            </a:r>
            <a:r>
              <a:rPr lang="en-US" sz="2400" dirty="0"/>
              <a:t>, then the </a:t>
            </a:r>
            <a:r>
              <a:rPr lang="en-US" sz="2400" dirty="0">
                <a:solidFill>
                  <a:srgbClr val="C00000"/>
                </a:solidFill>
              </a:rPr>
              <a:t>output layer has a single </a:t>
            </a:r>
            <a:r>
              <a:rPr lang="en-US" sz="2400" dirty="0"/>
              <a:t>node.</a:t>
            </a:r>
          </a:p>
          <a:p>
            <a:r>
              <a:rPr lang="en-US" sz="2400" dirty="0"/>
              <a:t>If the NN is a </a:t>
            </a:r>
            <a:r>
              <a:rPr lang="en-US" sz="2400" dirty="0">
                <a:solidFill>
                  <a:srgbClr val="C00000"/>
                </a:solidFill>
              </a:rPr>
              <a:t>classifier</a:t>
            </a:r>
            <a:r>
              <a:rPr lang="en-US" sz="2400" dirty="0"/>
              <a:t>, then if the activation function in output layer is Sigmoid (binary classification) it is a </a:t>
            </a:r>
            <a:r>
              <a:rPr lang="en-US" sz="2400" dirty="0">
                <a:solidFill>
                  <a:srgbClr val="C00000"/>
                </a:solidFill>
              </a:rPr>
              <a:t>single</a:t>
            </a:r>
            <a:r>
              <a:rPr lang="en-US" sz="2400" dirty="0"/>
              <a:t> node and if it is </a:t>
            </a:r>
            <a:r>
              <a:rPr lang="en-US" sz="2400" dirty="0" err="1"/>
              <a:t>Softmax</a:t>
            </a:r>
            <a:r>
              <a:rPr lang="en-US" sz="2400" dirty="0"/>
              <a:t> (multi-class classification) it is equal to the number of </a:t>
            </a:r>
            <a:r>
              <a:rPr lang="en-US" sz="2400" dirty="0">
                <a:solidFill>
                  <a:srgbClr val="C00000"/>
                </a:solidFill>
              </a:rPr>
              <a:t>classes</a:t>
            </a:r>
            <a:r>
              <a:rPr lang="en-US" sz="2400" dirty="0"/>
              <a:t>.</a:t>
            </a:r>
          </a:p>
          <a:p>
            <a:pPr marL="0" indent="0">
              <a:buNone/>
            </a:pPr>
            <a:endParaRPr lang="en-US" sz="1600" dirty="0"/>
          </a:p>
          <a:p>
            <a:pPr marL="0" indent="0">
              <a:buNone/>
            </a:pPr>
            <a:endParaRPr lang="en-US" sz="2400" dirty="0"/>
          </a:p>
          <a:p>
            <a:endParaRPr lang="en-US" sz="2400" dirty="0"/>
          </a:p>
        </p:txBody>
      </p:sp>
      <p:pic>
        <p:nvPicPr>
          <p:cNvPr id="6" name="Picture 5" descr="A diagram of a machine learning&#10;&#10;Description automatically generated">
            <a:extLst>
              <a:ext uri="{FF2B5EF4-FFF2-40B4-BE49-F238E27FC236}">
                <a16:creationId xmlns:a16="http://schemas.microsoft.com/office/drawing/2014/main" id="{A79CDA12-0EA3-4D8B-2C21-B2AEA6939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340" y="4765250"/>
            <a:ext cx="4007762" cy="1854622"/>
          </a:xfrm>
          <a:prstGeom prst="rect">
            <a:avLst/>
          </a:prstGeom>
        </p:spPr>
      </p:pic>
      <p:pic>
        <p:nvPicPr>
          <p:cNvPr id="10" name="Picture 9">
            <a:extLst>
              <a:ext uri="{FF2B5EF4-FFF2-40B4-BE49-F238E27FC236}">
                <a16:creationId xmlns:a16="http://schemas.microsoft.com/office/drawing/2014/main" id="{C7D1B5D7-84CF-9E68-5001-BBCBBA2143F8}"/>
              </a:ext>
            </a:extLst>
          </p:cNvPr>
          <p:cNvPicPr>
            <a:picLocks noChangeAspect="1"/>
          </p:cNvPicPr>
          <p:nvPr/>
        </p:nvPicPr>
        <p:blipFill>
          <a:blip r:embed="rId3"/>
          <a:stretch>
            <a:fillRect/>
          </a:stretch>
        </p:blipFill>
        <p:spPr>
          <a:xfrm>
            <a:off x="1101918" y="4665134"/>
            <a:ext cx="3461235" cy="2054855"/>
          </a:xfrm>
          <a:prstGeom prst="rect">
            <a:avLst/>
          </a:prstGeom>
        </p:spPr>
      </p:pic>
    </p:spTree>
    <p:extLst>
      <p:ext uri="{BB962C8B-B14F-4D97-AF65-F5344CB8AC3E}">
        <p14:creationId xmlns:p14="http://schemas.microsoft.com/office/powerpoint/2010/main" val="408545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E9181-5B27-0288-174D-8451778791FB}"/>
              </a:ext>
            </a:extLst>
          </p:cNvPr>
          <p:cNvSpPr>
            <a:spLocks noGrp="1"/>
          </p:cNvSpPr>
          <p:nvPr>
            <p:ph type="title"/>
          </p:nvPr>
        </p:nvSpPr>
        <p:spPr/>
        <p:txBody>
          <a:bodyPr/>
          <a:lstStyle/>
          <a:p>
            <a:r>
              <a:rPr lang="en-US" dirty="0"/>
              <a:t>Optimal Number of Neurons in Hidden Layer</a:t>
            </a:r>
          </a:p>
        </p:txBody>
      </p:sp>
      <p:sp>
        <p:nvSpPr>
          <p:cNvPr id="3" name="Content Placeholder 2">
            <a:extLst>
              <a:ext uri="{FF2B5EF4-FFF2-40B4-BE49-F238E27FC236}">
                <a16:creationId xmlns:a16="http://schemas.microsoft.com/office/drawing/2014/main" id="{9850B5D9-D142-2E6D-D032-41E622B5758B}"/>
              </a:ext>
            </a:extLst>
          </p:cNvPr>
          <p:cNvSpPr>
            <a:spLocks noGrp="1"/>
          </p:cNvSpPr>
          <p:nvPr>
            <p:ph idx="1"/>
          </p:nvPr>
        </p:nvSpPr>
        <p:spPr>
          <a:xfrm>
            <a:off x="756007" y="1690688"/>
            <a:ext cx="10515600" cy="4351338"/>
          </a:xfrm>
        </p:spPr>
        <p:txBody>
          <a:bodyPr/>
          <a:lstStyle/>
          <a:p>
            <a:pPr marL="0" indent="0">
              <a:buNone/>
            </a:pPr>
            <a:r>
              <a:rPr lang="en-US" sz="2800" dirty="0"/>
              <a:t>The number of neurons required for the hidden layer depends on amount of </a:t>
            </a:r>
            <a:r>
              <a:rPr lang="en-US" sz="2800" dirty="0">
                <a:solidFill>
                  <a:srgbClr val="C00000"/>
                </a:solidFill>
              </a:rPr>
              <a:t>outliers</a:t>
            </a:r>
            <a:r>
              <a:rPr lang="en-US" sz="2800" dirty="0"/>
              <a:t>, the </a:t>
            </a:r>
            <a:r>
              <a:rPr lang="en-US" sz="2800" dirty="0">
                <a:solidFill>
                  <a:srgbClr val="C00000"/>
                </a:solidFill>
              </a:rPr>
              <a:t>complexity</a:t>
            </a:r>
            <a:r>
              <a:rPr lang="en-US" sz="2800" dirty="0"/>
              <a:t> of data, and the type of </a:t>
            </a:r>
            <a:r>
              <a:rPr lang="en-US" sz="2800" dirty="0">
                <a:solidFill>
                  <a:srgbClr val="C00000"/>
                </a:solidFill>
              </a:rPr>
              <a:t>activation</a:t>
            </a:r>
            <a:r>
              <a:rPr lang="en-US" sz="2800" dirty="0"/>
              <a:t> </a:t>
            </a:r>
            <a:r>
              <a:rPr lang="en-US" sz="2800" dirty="0">
                <a:solidFill>
                  <a:srgbClr val="C00000"/>
                </a:solidFill>
              </a:rPr>
              <a:t>functions</a:t>
            </a:r>
            <a:r>
              <a:rPr lang="en-US" sz="2800" dirty="0"/>
              <a:t> used. T</a:t>
            </a:r>
            <a:r>
              <a:rPr lang="en-US" dirty="0"/>
              <a:t>here are some best practices for number of neurons in the hidden layer:</a:t>
            </a:r>
          </a:p>
          <a:p>
            <a:pPr>
              <a:buFont typeface="Arial" panose="020B0604020202020204" pitchFamily="34" charset="0"/>
              <a:buChar char="•"/>
            </a:pPr>
            <a:r>
              <a:rPr lang="en-US" sz="2800" dirty="0"/>
              <a:t>The number of neurons in a hidden layer should be </a:t>
            </a:r>
            <a:r>
              <a:rPr lang="en-US" sz="2800" dirty="0">
                <a:solidFill>
                  <a:srgbClr val="C00000"/>
                </a:solidFill>
              </a:rPr>
              <a:t>between</a:t>
            </a:r>
            <a:r>
              <a:rPr lang="en-US" sz="2800" dirty="0"/>
              <a:t> the size of the </a:t>
            </a:r>
            <a:r>
              <a:rPr lang="en-US" sz="2800" dirty="0">
                <a:solidFill>
                  <a:srgbClr val="C00000"/>
                </a:solidFill>
              </a:rPr>
              <a:t>input</a:t>
            </a:r>
            <a:r>
              <a:rPr lang="en-US" sz="2800" dirty="0"/>
              <a:t> layer and the size of the </a:t>
            </a:r>
            <a:r>
              <a:rPr lang="en-US" sz="2800" dirty="0">
                <a:solidFill>
                  <a:srgbClr val="C00000"/>
                </a:solidFill>
              </a:rPr>
              <a:t>output</a:t>
            </a:r>
            <a:r>
              <a:rPr lang="en-US" sz="2800" dirty="0"/>
              <a:t> layer.</a:t>
            </a:r>
          </a:p>
          <a:p>
            <a:pPr>
              <a:buFont typeface="Arial" panose="020B0604020202020204" pitchFamily="34" charset="0"/>
              <a:buChar char="•"/>
            </a:pPr>
            <a:r>
              <a:rPr lang="en-US" sz="2800" dirty="0"/>
              <a:t>The number of neurons in a hidden layer should be </a:t>
            </a:r>
            <a:r>
              <a:rPr lang="en-US" sz="2800" dirty="0">
                <a:solidFill>
                  <a:srgbClr val="C00000"/>
                </a:solidFill>
              </a:rPr>
              <a:t>2/3 the size of the last layer </a:t>
            </a:r>
            <a:r>
              <a:rPr lang="en-US" dirty="0"/>
              <a:t>(input or last hidden layer).</a:t>
            </a:r>
          </a:p>
          <a:p>
            <a:pPr>
              <a:buFont typeface="Arial" panose="020B0604020202020204" pitchFamily="34" charset="0"/>
              <a:buChar char="•"/>
            </a:pPr>
            <a:r>
              <a:rPr lang="en-US" dirty="0">
                <a:solidFill>
                  <a:srgbClr val="C00000"/>
                </a:solidFill>
              </a:rPr>
              <a:t>Validation data </a:t>
            </a:r>
            <a:r>
              <a:rPr lang="en-US" dirty="0"/>
              <a:t>can be used to find an optimal number of hidden layers and neurons which minimize error.</a:t>
            </a:r>
          </a:p>
          <a:p>
            <a:endParaRPr lang="en-US" dirty="0"/>
          </a:p>
        </p:txBody>
      </p:sp>
    </p:spTree>
    <p:extLst>
      <p:ext uri="{BB962C8B-B14F-4D97-AF65-F5344CB8AC3E}">
        <p14:creationId xmlns:p14="http://schemas.microsoft.com/office/powerpoint/2010/main" val="144071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DA499797-35B3-24C7-776D-701E9F33B25E}"/>
              </a:ext>
            </a:extLst>
          </p:cNvPr>
          <p:cNvSpPr>
            <a:spLocks noGrp="1"/>
          </p:cNvSpPr>
          <p:nvPr>
            <p:ph type="title"/>
          </p:nvPr>
        </p:nvSpPr>
        <p:spPr/>
        <p:txBody>
          <a:bodyPr/>
          <a:lstStyle/>
          <a:p>
            <a:pPr eaLnBrk="1" hangingPunct="1"/>
            <a:r>
              <a:rPr lang="en-US" altLang="en-US"/>
              <a:t> </a:t>
            </a:r>
          </a:p>
        </p:txBody>
      </p:sp>
      <p:sp>
        <p:nvSpPr>
          <p:cNvPr id="3" name="Content Placeholder 2">
            <a:extLst>
              <a:ext uri="{FF2B5EF4-FFF2-40B4-BE49-F238E27FC236}">
                <a16:creationId xmlns:a16="http://schemas.microsoft.com/office/drawing/2014/main" id="{C6FBD6CE-1805-526F-9B58-7E6E010A3EB1}"/>
              </a:ext>
            </a:extLst>
          </p:cNvPr>
          <p:cNvSpPr>
            <a:spLocks noGrp="1"/>
          </p:cNvSpPr>
          <p:nvPr>
            <p:ph idx="1"/>
          </p:nvPr>
        </p:nvSpPr>
        <p:spPr>
          <a:xfrm>
            <a:off x="838200" y="365125"/>
            <a:ext cx="10515600" cy="5969000"/>
          </a:xfrm>
        </p:spPr>
        <p:txBody>
          <a:bodyPr rtlCol="0">
            <a:normAutofit lnSpcReduction="10000"/>
          </a:bodyPr>
          <a:lstStyle/>
          <a:p>
            <a:pPr marL="0" indent="0" algn="ctr" eaLnBrk="1" fontAlgn="auto" hangingPunct="1">
              <a:spcAft>
                <a:spcPts val="0"/>
              </a:spcAft>
              <a:buNone/>
              <a:defRPr/>
            </a:pPr>
            <a:r>
              <a:rPr lang="en-US" sz="4400" dirty="0">
                <a:latin typeface="+mj-lt"/>
                <a:ea typeface="+mj-ea"/>
                <a:cs typeface="+mj-cs"/>
              </a:rPr>
              <a:t>Data Pre-processing for Neural Networks</a:t>
            </a:r>
          </a:p>
          <a:p>
            <a:pPr marL="0" indent="0" algn="ctr" eaLnBrk="1" fontAlgn="auto" hangingPunct="1">
              <a:spcAft>
                <a:spcPts val="0"/>
              </a:spcAft>
              <a:buNone/>
              <a:defRPr/>
            </a:pPr>
            <a:endParaRPr lang="en-US" sz="4400" dirty="0">
              <a:latin typeface="+mj-lt"/>
              <a:ea typeface="+mj-ea"/>
              <a:cs typeface="+mj-cs"/>
            </a:endParaRPr>
          </a:p>
          <a:p>
            <a:pPr eaLnBrk="1" fontAlgn="auto" hangingPunct="1">
              <a:spcAft>
                <a:spcPts val="0"/>
              </a:spcAft>
              <a:defRPr/>
            </a:pPr>
            <a:r>
              <a:rPr lang="en-US" dirty="0">
                <a:solidFill>
                  <a:srgbClr val="C00000"/>
                </a:solidFill>
              </a:rPr>
              <a:t>Normalizing data </a:t>
            </a:r>
            <a:r>
              <a:rPr lang="en-US" dirty="0"/>
              <a:t>is recommended since it facilitates training process. Without normalizing data, convergence may take more iterations and sometimes the algorithm will not converge before the number of maximum iterations allowed. Usually scaling in the </a:t>
            </a:r>
            <a:r>
              <a:rPr lang="en-US" dirty="0">
                <a:solidFill>
                  <a:srgbClr val="C00000"/>
                </a:solidFill>
              </a:rPr>
              <a:t>interval [0,1] </a:t>
            </a:r>
            <a:r>
              <a:rPr lang="en-US" dirty="0"/>
              <a:t>(e.g., </a:t>
            </a:r>
            <a:r>
              <a:rPr lang="en-US" dirty="0" err="1"/>
              <a:t>MinMax</a:t>
            </a:r>
            <a:r>
              <a:rPr lang="en-US" dirty="0"/>
              <a:t> Scaling) tends to give better results.</a:t>
            </a:r>
          </a:p>
          <a:p>
            <a:pPr eaLnBrk="1" fontAlgn="auto" hangingPunct="1">
              <a:spcAft>
                <a:spcPts val="0"/>
              </a:spcAft>
              <a:defRPr/>
            </a:pPr>
            <a:r>
              <a:rPr lang="en-US" dirty="0">
                <a:solidFill>
                  <a:srgbClr val="C00000"/>
                </a:solidFill>
              </a:rPr>
              <a:t>Removing outliers </a:t>
            </a:r>
            <a:r>
              <a:rPr lang="en-US" dirty="0"/>
              <a:t>and noisy data is recommended since some optimization methods are prone to overfitting.</a:t>
            </a:r>
          </a:p>
          <a:p>
            <a:pPr eaLnBrk="1" fontAlgn="auto" hangingPunct="1">
              <a:spcAft>
                <a:spcPts val="0"/>
              </a:spcAft>
              <a:defRPr/>
            </a:pPr>
            <a:r>
              <a:rPr lang="en-US" dirty="0"/>
              <a:t> Usually, </a:t>
            </a:r>
            <a:r>
              <a:rPr lang="en-US" dirty="0">
                <a:solidFill>
                  <a:srgbClr val="C00000"/>
                </a:solidFill>
              </a:rPr>
              <a:t>Data imputation </a:t>
            </a:r>
            <a:r>
              <a:rPr lang="en-US" dirty="0"/>
              <a:t>is recommended for handling large number of missing values in training dataset, since it improves performance especially in some optimization methods and some </a:t>
            </a:r>
            <a:r>
              <a:rPr lang="en-US" dirty="0">
                <a:solidFill>
                  <a:srgbClr val="C00000"/>
                </a:solidFill>
              </a:rPr>
              <a:t>architectures</a:t>
            </a:r>
            <a:r>
              <a:rPr lang="en-US" dirty="0"/>
              <a:t> of neural networks.</a:t>
            </a:r>
          </a:p>
          <a:p>
            <a:pPr marL="0" indent="0" eaLnBrk="1" fontAlgn="auto" hangingPunct="1">
              <a:spcAft>
                <a:spcPts val="0"/>
              </a:spcAft>
              <a:buNone/>
              <a:defRPr/>
            </a:pPr>
            <a:r>
              <a:rPr lang="en-US" dirty="0"/>
              <a:t> </a:t>
            </a:r>
          </a:p>
          <a:p>
            <a:pPr marL="0" indent="0" algn="just" eaLnBrk="1" fontAlgn="auto" hangingPunct="1">
              <a:spcAft>
                <a:spcPts val="0"/>
              </a:spcAft>
              <a:buFont typeface="Arial" panose="020B0604020202020204" pitchFamily="34" charset="0"/>
              <a:buNone/>
              <a:defRPr/>
            </a:pPr>
            <a:endParaRPr lang="en-US" b="1" dirty="0"/>
          </a:p>
          <a:p>
            <a:pPr marL="0" indent="0" algn="ctr" eaLnBrk="1" fontAlgn="auto" hangingPunct="1">
              <a:spcAft>
                <a:spcPts val="0"/>
              </a:spcAft>
              <a:buFont typeface="Arial" panose="020B0604020202020204" pitchFamily="34" charset="0"/>
              <a:buNone/>
              <a:defRPr/>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8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B508C904-D939-4A8B-5717-FC7D6F5D0B2B}"/>
              </a:ext>
            </a:extLst>
          </p:cNvPr>
          <p:cNvSpPr>
            <a:spLocks noGrp="1"/>
          </p:cNvSpPr>
          <p:nvPr>
            <p:ph type="title"/>
          </p:nvPr>
        </p:nvSpPr>
        <p:spPr/>
        <p:txBody>
          <a:bodyPr/>
          <a:lstStyle/>
          <a:p>
            <a:pPr eaLnBrk="1" hangingPunct="1"/>
            <a:r>
              <a:rPr lang="en-US" altLang="en-US"/>
              <a:t> </a:t>
            </a:r>
          </a:p>
        </p:txBody>
      </p:sp>
      <p:sp>
        <p:nvSpPr>
          <p:cNvPr id="3" name="Content Placeholder 2">
            <a:extLst>
              <a:ext uri="{FF2B5EF4-FFF2-40B4-BE49-F238E27FC236}">
                <a16:creationId xmlns:a16="http://schemas.microsoft.com/office/drawing/2014/main" id="{23E694EE-CB81-BC52-55FC-1247DD65C5E2}"/>
              </a:ext>
            </a:extLst>
          </p:cNvPr>
          <p:cNvSpPr>
            <a:spLocks noGrp="1"/>
          </p:cNvSpPr>
          <p:nvPr>
            <p:ph idx="1"/>
          </p:nvPr>
        </p:nvSpPr>
        <p:spPr>
          <a:xfrm>
            <a:off x="349322" y="63732"/>
            <a:ext cx="11383766" cy="4579937"/>
          </a:xfrm>
        </p:spPr>
        <p:txBody>
          <a:bodyPr rtlCol="0">
            <a:normAutofit/>
          </a:bodyPr>
          <a:lstStyle/>
          <a:p>
            <a:pPr marL="0" indent="0" algn="ctr" eaLnBrk="1" fontAlgn="auto" hangingPunct="1">
              <a:spcAft>
                <a:spcPts val="0"/>
              </a:spcAft>
              <a:buFont typeface="Arial" panose="020B0604020202020204" pitchFamily="34" charset="0"/>
              <a:buNone/>
              <a:defRPr/>
            </a:pPr>
            <a:r>
              <a:rPr lang="en-US" sz="4400" dirty="0">
                <a:latin typeface="+mj-lt"/>
                <a:ea typeface="+mj-ea"/>
                <a:cs typeface="+mj-cs"/>
              </a:rPr>
              <a:t>Model Interpretability</a:t>
            </a:r>
          </a:p>
          <a:p>
            <a:pPr marL="0" indent="0" algn="ctr" eaLnBrk="1" fontAlgn="auto" hangingPunct="1">
              <a:spcAft>
                <a:spcPts val="0"/>
              </a:spcAft>
              <a:buFont typeface="Arial" panose="020B0604020202020204" pitchFamily="34" charset="0"/>
              <a:buNone/>
              <a:defRPr/>
            </a:pPr>
            <a:endParaRPr lang="en-US" b="1" dirty="0"/>
          </a:p>
          <a:p>
            <a:pPr algn="just" eaLnBrk="1" fontAlgn="auto" hangingPunct="1">
              <a:spcAft>
                <a:spcPts val="0"/>
              </a:spcAft>
              <a:defRPr/>
            </a:pPr>
            <a:r>
              <a:rPr lang="en-US" dirty="0"/>
              <a:t>Neural networks are </a:t>
            </a:r>
            <a:r>
              <a:rPr lang="en-US" dirty="0">
                <a:solidFill>
                  <a:srgbClr val="C00000"/>
                </a:solidFill>
              </a:rPr>
              <a:t>black boxes </a:t>
            </a:r>
            <a:r>
              <a:rPr lang="en-US" dirty="0"/>
              <a:t>models. </a:t>
            </a:r>
          </a:p>
          <a:p>
            <a:pPr algn="just" eaLnBrk="1" fontAlgn="auto" hangingPunct="1">
              <a:spcAft>
                <a:spcPts val="0"/>
              </a:spcAft>
              <a:defRPr/>
            </a:pPr>
            <a:r>
              <a:rPr lang="en-US" dirty="0"/>
              <a:t>The results can be produced by combination results of </a:t>
            </a:r>
            <a:r>
              <a:rPr lang="en-US" dirty="0">
                <a:solidFill>
                  <a:srgbClr val="C00000"/>
                </a:solidFill>
              </a:rPr>
              <a:t>multiple hidden layers </a:t>
            </a:r>
            <a:r>
              <a:rPr lang="en-US" dirty="0"/>
              <a:t>containing </a:t>
            </a:r>
            <a:r>
              <a:rPr lang="en-US" dirty="0">
                <a:solidFill>
                  <a:srgbClr val="C00000"/>
                </a:solidFill>
              </a:rPr>
              <a:t>non-linear</a:t>
            </a:r>
            <a:r>
              <a:rPr lang="en-US" dirty="0"/>
              <a:t> functions</a:t>
            </a:r>
          </a:p>
          <a:p>
            <a:pPr algn="just" eaLnBrk="1" fontAlgn="auto" hangingPunct="1">
              <a:spcAft>
                <a:spcPts val="0"/>
              </a:spcAft>
              <a:defRPr/>
            </a:pPr>
            <a:r>
              <a:rPr lang="en-US" dirty="0">
                <a:solidFill>
                  <a:srgbClr val="C00000"/>
                </a:solidFill>
              </a:rPr>
              <a:t>Interpretation</a:t>
            </a:r>
            <a:r>
              <a:rPr lang="en-US" dirty="0"/>
              <a:t> of such results is not straight forward.</a:t>
            </a:r>
          </a:p>
          <a:p>
            <a:pPr algn="just" eaLnBrk="1" fontAlgn="auto" hangingPunct="1">
              <a:spcAft>
                <a:spcPts val="0"/>
              </a:spcAft>
              <a:defRPr/>
            </a:pPr>
            <a:r>
              <a:rPr lang="en-US" dirty="0"/>
              <a:t>As a general rule, </a:t>
            </a:r>
            <a:r>
              <a:rPr lang="en-US" dirty="0">
                <a:solidFill>
                  <a:srgbClr val="C00000"/>
                </a:solidFill>
              </a:rPr>
              <a:t>more complex </a:t>
            </a:r>
            <a:r>
              <a:rPr lang="en-US" dirty="0"/>
              <a:t>models are more accurate but </a:t>
            </a:r>
            <a:r>
              <a:rPr lang="en-US" dirty="0">
                <a:solidFill>
                  <a:srgbClr val="C00000"/>
                </a:solidFill>
              </a:rPr>
              <a:t>less explainable </a:t>
            </a:r>
            <a:r>
              <a:rPr lang="en-US" dirty="0"/>
              <a:t>and vice versa.</a:t>
            </a:r>
          </a:p>
          <a:p>
            <a:pPr eaLnBrk="1" fontAlgn="auto" hangingPunct="1">
              <a:spcAft>
                <a:spcPts val="0"/>
              </a:spcAft>
              <a:defRPr/>
            </a:pPr>
            <a:endParaRPr lang="en-US" dirty="0"/>
          </a:p>
        </p:txBody>
      </p:sp>
      <p:graphicFrame>
        <p:nvGraphicFramePr>
          <p:cNvPr id="2" name="Object 4">
            <a:extLst>
              <a:ext uri="{FF2B5EF4-FFF2-40B4-BE49-F238E27FC236}">
                <a16:creationId xmlns:a16="http://schemas.microsoft.com/office/drawing/2014/main" id="{A44E3FA9-75B2-5116-AD21-6434A7F0E75B}"/>
              </a:ext>
            </a:extLst>
          </p:cNvPr>
          <p:cNvGraphicFramePr>
            <a:graphicFrameLocks noChangeAspect="1"/>
          </p:cNvGraphicFramePr>
          <p:nvPr>
            <p:extLst>
              <p:ext uri="{D42A27DB-BD31-4B8C-83A1-F6EECF244321}">
                <p14:modId xmlns:p14="http://schemas.microsoft.com/office/powerpoint/2010/main" val="2092785242"/>
              </p:ext>
            </p:extLst>
          </p:nvPr>
        </p:nvGraphicFramePr>
        <p:xfrm>
          <a:off x="349322" y="4284916"/>
          <a:ext cx="3958414" cy="2509352"/>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118788" name="Object 4">
                        <a:extLst>
                          <a:ext uri="{FF2B5EF4-FFF2-40B4-BE49-F238E27FC236}">
                            <a16:creationId xmlns:a16="http://schemas.microsoft.com/office/drawing/2014/main" id="{CA7E5741-5E29-ECA5-6A30-4EC187EE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22" y="4284916"/>
                        <a:ext cx="3958414" cy="2509352"/>
                      </a:xfrm>
                      <a:prstGeom prst="rect">
                        <a:avLst/>
                      </a:prstGeom>
                      <a:noFill/>
                      <a:ln>
                        <a:noFill/>
                      </a:ln>
                      <a:effectLst/>
                    </p:spPr>
                  </p:pic>
                </p:oleObj>
              </mc:Fallback>
            </mc:AlternateContent>
          </a:graphicData>
        </a:graphic>
      </p:graphicFrame>
      <p:pic>
        <p:nvPicPr>
          <p:cNvPr id="4" name="Picture 2">
            <a:extLst>
              <a:ext uri="{FF2B5EF4-FFF2-40B4-BE49-F238E27FC236}">
                <a16:creationId xmlns:a16="http://schemas.microsoft.com/office/drawing/2014/main" id="{C489C87E-0DBA-9543-C821-D7964D7A055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74243" y="3814762"/>
            <a:ext cx="5979557" cy="3057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32D8-21B4-2685-6D0C-D290F1519711}"/>
              </a:ext>
            </a:extLst>
          </p:cNvPr>
          <p:cNvSpPr>
            <a:spLocks noGrp="1"/>
          </p:cNvSpPr>
          <p:nvPr>
            <p:ph type="title"/>
          </p:nvPr>
        </p:nvSpPr>
        <p:spPr/>
        <p:txBody>
          <a:bodyPr/>
          <a:lstStyle/>
          <a:p>
            <a:r>
              <a:rPr lang="en-US" dirty="0"/>
              <a:t>Impactful Decisions </a:t>
            </a:r>
          </a:p>
        </p:txBody>
      </p:sp>
      <p:sp>
        <p:nvSpPr>
          <p:cNvPr id="3" name="Content Placeholder 2">
            <a:extLst>
              <a:ext uri="{FF2B5EF4-FFF2-40B4-BE49-F238E27FC236}">
                <a16:creationId xmlns:a16="http://schemas.microsoft.com/office/drawing/2014/main" id="{5A646F32-153D-9BDA-3BE7-931E6C277923}"/>
              </a:ext>
            </a:extLst>
          </p:cNvPr>
          <p:cNvSpPr>
            <a:spLocks noGrp="1"/>
          </p:cNvSpPr>
          <p:nvPr>
            <p:ph idx="1"/>
          </p:nvPr>
        </p:nvSpPr>
        <p:spPr>
          <a:xfrm>
            <a:off x="838200" y="1825625"/>
            <a:ext cx="4360524" cy="4351338"/>
          </a:xfrm>
        </p:spPr>
        <p:txBody>
          <a:bodyPr/>
          <a:lstStyle/>
          <a:p>
            <a:r>
              <a:rPr lang="en-US" sz="2400" dirty="0"/>
              <a:t>Some application needs more </a:t>
            </a:r>
            <a:r>
              <a:rPr lang="en-US" sz="2400" dirty="0">
                <a:solidFill>
                  <a:srgbClr val="C00000"/>
                </a:solidFill>
              </a:rPr>
              <a:t>interpretability</a:t>
            </a:r>
          </a:p>
          <a:p>
            <a:r>
              <a:rPr lang="en-US" sz="2400" dirty="0"/>
              <a:t>In general, the more </a:t>
            </a:r>
            <a:r>
              <a:rPr lang="en-US" sz="2400" dirty="0">
                <a:solidFill>
                  <a:srgbClr val="C00000"/>
                </a:solidFill>
              </a:rPr>
              <a:t>impactful</a:t>
            </a:r>
            <a:r>
              <a:rPr lang="en-US" sz="2400" dirty="0"/>
              <a:t> a system in terms of the decisions / data for decisions it generates, the more </a:t>
            </a:r>
            <a:r>
              <a:rPr lang="en-US" sz="2400" dirty="0">
                <a:solidFill>
                  <a:srgbClr val="C00000"/>
                </a:solidFill>
              </a:rPr>
              <a:t>explainable</a:t>
            </a:r>
            <a:r>
              <a:rPr lang="en-US" sz="2400" dirty="0"/>
              <a:t> it needs to be.</a:t>
            </a:r>
          </a:p>
          <a:p>
            <a:pPr marL="0" indent="0">
              <a:buNone/>
            </a:pPr>
            <a:endParaRPr lang="en-US" sz="2400" dirty="0"/>
          </a:p>
          <a:p>
            <a:endParaRPr lang="en-US" sz="2400" dirty="0"/>
          </a:p>
        </p:txBody>
      </p:sp>
      <p:pic>
        <p:nvPicPr>
          <p:cNvPr id="4" name="Picture 2">
            <a:extLst>
              <a:ext uri="{FF2B5EF4-FFF2-40B4-BE49-F238E27FC236}">
                <a16:creationId xmlns:a16="http://schemas.microsoft.com/office/drawing/2014/main" id="{56BF2D9E-B074-34DB-10F1-CA0DE06A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95" t="6574" r="6522" b="2105"/>
          <a:stretch>
            <a:fillRect/>
          </a:stretch>
        </p:blipFill>
        <p:spPr bwMode="auto">
          <a:xfrm>
            <a:off x="5198724" y="1690688"/>
            <a:ext cx="6901463" cy="515514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4B223B0-0CDA-0590-209A-6A382B5732F7}"/>
              </a:ext>
            </a:extLst>
          </p:cNvPr>
          <p:cNvGrpSpPr/>
          <p:nvPr/>
        </p:nvGrpSpPr>
        <p:grpSpPr>
          <a:xfrm>
            <a:off x="1382202" y="4941869"/>
            <a:ext cx="2768557" cy="1744665"/>
            <a:chOff x="1472315" y="3572778"/>
            <a:chExt cx="2128629" cy="1915121"/>
          </a:xfrm>
        </p:grpSpPr>
        <p:cxnSp>
          <p:nvCxnSpPr>
            <p:cNvPr id="6" name="Straight Arrow Connector 5">
              <a:extLst>
                <a:ext uri="{FF2B5EF4-FFF2-40B4-BE49-F238E27FC236}">
                  <a16:creationId xmlns:a16="http://schemas.microsoft.com/office/drawing/2014/main" id="{DA6F3902-D126-0212-1DAC-9B3A46779000}"/>
                </a:ext>
              </a:extLst>
            </p:cNvPr>
            <p:cNvCxnSpPr/>
            <p:nvPr/>
          </p:nvCxnSpPr>
          <p:spPr>
            <a:xfrm flipV="1">
              <a:off x="1747838" y="5128662"/>
              <a:ext cx="169479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B3BB90F-3A5A-6199-0977-D9A2F348FB2F}"/>
                </a:ext>
              </a:extLst>
            </p:cNvPr>
            <p:cNvCxnSpPr/>
            <p:nvPr/>
          </p:nvCxnSpPr>
          <p:spPr>
            <a:xfrm flipV="1">
              <a:off x="1810794" y="3665721"/>
              <a:ext cx="5172" cy="15273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820DF8-9ABE-2117-FFEA-E78758BB4CFC}"/>
                </a:ext>
              </a:extLst>
            </p:cNvPr>
            <p:cNvCxnSpPr>
              <a:stCxn id="13" idx="1"/>
            </p:cNvCxnSpPr>
            <p:nvPr/>
          </p:nvCxnSpPr>
          <p:spPr>
            <a:xfrm flipV="1">
              <a:off x="1621148" y="3572778"/>
              <a:ext cx="1790150" cy="17256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7785B53-DA69-E517-1EB4-A6F7B87BA6F3}"/>
                </a:ext>
              </a:extLst>
            </p:cNvPr>
            <p:cNvSpPr/>
            <p:nvPr/>
          </p:nvSpPr>
          <p:spPr>
            <a:xfrm rot="16200000">
              <a:off x="1213829" y="4351613"/>
              <a:ext cx="848518" cy="304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Impact</a:t>
              </a:r>
              <a:endParaRPr lang="en-US" sz="1400" b="1" dirty="0">
                <a:solidFill>
                  <a:schemeClr val="tx1"/>
                </a:solidFill>
              </a:endParaRPr>
            </a:p>
          </p:txBody>
        </p:sp>
        <p:sp>
          <p:nvSpPr>
            <p:cNvPr id="10" name="Rectangle 9">
              <a:extLst>
                <a:ext uri="{FF2B5EF4-FFF2-40B4-BE49-F238E27FC236}">
                  <a16:creationId xmlns:a16="http://schemas.microsoft.com/office/drawing/2014/main" id="{2B086DF8-D082-8207-A8AE-0D0BE95D9ADA}"/>
                </a:ext>
              </a:extLst>
            </p:cNvPr>
            <p:cNvSpPr/>
            <p:nvPr/>
          </p:nvSpPr>
          <p:spPr>
            <a:xfrm>
              <a:off x="2162112" y="5183300"/>
              <a:ext cx="985033" cy="304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Explainability</a:t>
              </a:r>
              <a:endParaRPr lang="en-US" sz="1400" b="1">
                <a:solidFill>
                  <a:schemeClr val="tx1"/>
                </a:solidFill>
              </a:endParaRPr>
            </a:p>
          </p:txBody>
        </p:sp>
        <p:sp>
          <p:nvSpPr>
            <p:cNvPr id="11" name="Rectangle 10">
              <a:extLst>
                <a:ext uri="{FF2B5EF4-FFF2-40B4-BE49-F238E27FC236}">
                  <a16:creationId xmlns:a16="http://schemas.microsoft.com/office/drawing/2014/main" id="{4AA47051-536C-9420-C447-C9DFF9A49C6E}"/>
                </a:ext>
              </a:extLst>
            </p:cNvPr>
            <p:cNvSpPr/>
            <p:nvPr/>
          </p:nvSpPr>
          <p:spPr>
            <a:xfrm>
              <a:off x="1472315" y="3572778"/>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1</a:t>
              </a:r>
              <a:endParaRPr lang="en-US" sz="1400" b="1">
                <a:solidFill>
                  <a:schemeClr val="tx1"/>
                </a:solidFill>
              </a:endParaRPr>
            </a:p>
          </p:txBody>
        </p:sp>
        <p:sp>
          <p:nvSpPr>
            <p:cNvPr id="12" name="Rectangle 11">
              <a:extLst>
                <a:ext uri="{FF2B5EF4-FFF2-40B4-BE49-F238E27FC236}">
                  <a16:creationId xmlns:a16="http://schemas.microsoft.com/office/drawing/2014/main" id="{98080C9F-48BB-3837-7F9F-B900C5176084}"/>
                </a:ext>
              </a:extLst>
            </p:cNvPr>
            <p:cNvSpPr/>
            <p:nvPr/>
          </p:nvSpPr>
          <p:spPr>
            <a:xfrm>
              <a:off x="3221651" y="5171797"/>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1</a:t>
              </a:r>
              <a:endParaRPr lang="en-US" sz="1400" b="1">
                <a:solidFill>
                  <a:schemeClr val="tx1"/>
                </a:solidFill>
              </a:endParaRPr>
            </a:p>
          </p:txBody>
        </p:sp>
        <p:sp>
          <p:nvSpPr>
            <p:cNvPr id="13" name="Rectangle 12">
              <a:extLst>
                <a:ext uri="{FF2B5EF4-FFF2-40B4-BE49-F238E27FC236}">
                  <a16:creationId xmlns:a16="http://schemas.microsoft.com/office/drawing/2014/main" id="{5305EB0F-763E-12F0-8028-E81BDA1D4EB2}"/>
                </a:ext>
              </a:extLst>
            </p:cNvPr>
            <p:cNvSpPr/>
            <p:nvPr/>
          </p:nvSpPr>
          <p:spPr>
            <a:xfrm>
              <a:off x="1621148" y="5161221"/>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0</a:t>
              </a:r>
              <a:endParaRPr lang="en-US" sz="1400" b="1">
                <a:solidFill>
                  <a:schemeClr val="tx1"/>
                </a:solidFill>
              </a:endParaRPr>
            </a:p>
          </p:txBody>
        </p:sp>
        <p:sp>
          <p:nvSpPr>
            <p:cNvPr id="14" name="Rectangle 13">
              <a:extLst>
                <a:ext uri="{FF2B5EF4-FFF2-40B4-BE49-F238E27FC236}">
                  <a16:creationId xmlns:a16="http://schemas.microsoft.com/office/drawing/2014/main" id="{94E2A37A-4E3B-2364-AF3D-2AE9E6A5795C}"/>
                </a:ext>
              </a:extLst>
            </p:cNvPr>
            <p:cNvSpPr/>
            <p:nvPr/>
          </p:nvSpPr>
          <p:spPr>
            <a:xfrm>
              <a:off x="1472315" y="4928172"/>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0</a:t>
              </a:r>
              <a:endParaRPr lang="en-US" sz="1400" b="1">
                <a:solidFill>
                  <a:schemeClr val="tx1"/>
                </a:solidFill>
              </a:endParaRPr>
            </a:p>
          </p:txBody>
        </p:sp>
      </p:grpSp>
    </p:spTree>
    <p:extLst>
      <p:ext uri="{BB962C8B-B14F-4D97-AF65-F5344CB8AC3E}">
        <p14:creationId xmlns:p14="http://schemas.microsoft.com/office/powerpoint/2010/main" val="2157351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1355-5659-3384-44F8-034A81DE3186}"/>
              </a:ext>
            </a:extLst>
          </p:cNvPr>
          <p:cNvSpPr>
            <a:spLocks noGrp="1"/>
          </p:cNvSpPr>
          <p:nvPr>
            <p:ph type="title"/>
          </p:nvPr>
        </p:nvSpPr>
        <p:spPr/>
        <p:txBody>
          <a:bodyPr/>
          <a:lstStyle/>
          <a:p>
            <a:r>
              <a:rPr lang="en-US" dirty="0"/>
              <a:t>Explainable AI</a:t>
            </a:r>
          </a:p>
        </p:txBody>
      </p:sp>
      <p:pic>
        <p:nvPicPr>
          <p:cNvPr id="5" name="Content Placeholder 4">
            <a:extLst>
              <a:ext uri="{FF2B5EF4-FFF2-40B4-BE49-F238E27FC236}">
                <a16:creationId xmlns:a16="http://schemas.microsoft.com/office/drawing/2014/main" id="{07471347-67C4-0A0C-20D7-F9C0EE68BC2D}"/>
              </a:ext>
            </a:extLst>
          </p:cNvPr>
          <p:cNvPicPr>
            <a:picLocks noGrp="1" noChangeAspect="1"/>
          </p:cNvPicPr>
          <p:nvPr>
            <p:ph idx="1"/>
          </p:nvPr>
        </p:nvPicPr>
        <p:blipFill>
          <a:blip r:embed="rId2"/>
          <a:stretch>
            <a:fillRect/>
          </a:stretch>
        </p:blipFill>
        <p:spPr>
          <a:xfrm>
            <a:off x="2103237" y="2217557"/>
            <a:ext cx="7985525" cy="4501347"/>
          </a:xfrm>
        </p:spPr>
      </p:pic>
      <p:sp>
        <p:nvSpPr>
          <p:cNvPr id="7" name="TextBox 6">
            <a:extLst>
              <a:ext uri="{FF2B5EF4-FFF2-40B4-BE49-F238E27FC236}">
                <a16:creationId xmlns:a16="http://schemas.microsoft.com/office/drawing/2014/main" id="{ED977C0C-AFA2-46D6-82A8-B91EF293B7EC}"/>
              </a:ext>
            </a:extLst>
          </p:cNvPr>
          <p:cNvSpPr txBox="1"/>
          <p:nvPr/>
        </p:nvSpPr>
        <p:spPr>
          <a:xfrm>
            <a:off x="838200" y="1346183"/>
            <a:ext cx="10515600" cy="1569660"/>
          </a:xfrm>
          <a:prstGeom prst="rect">
            <a:avLst/>
          </a:prstGeom>
          <a:noFill/>
        </p:spPr>
        <p:txBody>
          <a:bodyPr wrap="square">
            <a:spAutoFit/>
          </a:bodyPr>
          <a:lstStyle/>
          <a:p>
            <a:r>
              <a:rPr lang="en-US" sz="2400" dirty="0"/>
              <a:t>Explainable AI is a set of tools and frameworks to provide </a:t>
            </a:r>
            <a:r>
              <a:rPr lang="en-US" sz="2400" dirty="0">
                <a:solidFill>
                  <a:srgbClr val="C00000"/>
                </a:solidFill>
              </a:rPr>
              <a:t>interpretability</a:t>
            </a:r>
            <a:r>
              <a:rPr lang="en-US" sz="2400" dirty="0"/>
              <a:t> of results made by machine learning models.</a:t>
            </a:r>
          </a:p>
          <a:p>
            <a:endParaRPr lang="en-US" sz="2400" dirty="0"/>
          </a:p>
          <a:p>
            <a:endParaRPr lang="en-US" sz="2400" dirty="0">
              <a:solidFill>
                <a:srgbClr val="C00000"/>
              </a:solidFill>
            </a:endParaRPr>
          </a:p>
        </p:txBody>
      </p:sp>
    </p:spTree>
    <p:extLst>
      <p:ext uri="{BB962C8B-B14F-4D97-AF65-F5344CB8AC3E}">
        <p14:creationId xmlns:p14="http://schemas.microsoft.com/office/powerpoint/2010/main" val="354773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913BC94-443B-2766-86F4-793C8326C988}"/>
              </a:ext>
            </a:extLst>
          </p:cNvPr>
          <p:cNvSpPr>
            <a:spLocks noGrp="1"/>
          </p:cNvSpPr>
          <p:nvPr>
            <p:ph type="title"/>
          </p:nvPr>
        </p:nvSpPr>
        <p:spPr/>
        <p:txBody>
          <a:bodyPr/>
          <a:lstStyle/>
          <a:p>
            <a:pPr eaLnBrk="1" hangingPunct="1"/>
            <a:r>
              <a:rPr lang="en-US" altLang="en-US" dirty="0"/>
              <a:t>Activation Function</a:t>
            </a:r>
          </a:p>
        </p:txBody>
      </p:sp>
      <p:sp>
        <p:nvSpPr>
          <p:cNvPr id="29699" name="Content Placeholder 2">
            <a:extLst>
              <a:ext uri="{FF2B5EF4-FFF2-40B4-BE49-F238E27FC236}">
                <a16:creationId xmlns:a16="http://schemas.microsoft.com/office/drawing/2014/main" id="{FBD7C80E-CAE9-8917-5615-44E883F84EF7}"/>
              </a:ext>
            </a:extLst>
          </p:cNvPr>
          <p:cNvSpPr>
            <a:spLocks noGrp="1"/>
          </p:cNvSpPr>
          <p:nvPr>
            <p:ph idx="1"/>
          </p:nvPr>
        </p:nvSpPr>
        <p:spPr/>
        <p:txBody>
          <a:bodyPr/>
          <a:lstStyle/>
          <a:p>
            <a:pPr eaLnBrk="1" hangingPunct="1"/>
            <a:r>
              <a:rPr lang="en-US" altLang="en-US" sz="2400" dirty="0"/>
              <a:t>The sum of weighted plus bias can be any value ranging from </a:t>
            </a:r>
            <a:r>
              <a:rPr lang="en-US" altLang="en-US" sz="2400" dirty="0">
                <a:solidFill>
                  <a:srgbClr val="FF0000"/>
                </a:solidFill>
              </a:rPr>
              <a:t>-inf to +inf</a:t>
            </a:r>
            <a:r>
              <a:rPr lang="en-US" altLang="en-US" sz="2400" dirty="0"/>
              <a:t>. </a:t>
            </a:r>
          </a:p>
          <a:p>
            <a:pPr eaLnBrk="1" hangingPunct="1"/>
            <a:r>
              <a:rPr lang="en-US" altLang="en-US" sz="2400" dirty="0"/>
              <a:t>We use </a:t>
            </a:r>
            <a:r>
              <a:rPr lang="en-US" altLang="en-US" sz="2400" dirty="0">
                <a:solidFill>
                  <a:srgbClr val="C00000"/>
                </a:solidFill>
              </a:rPr>
              <a:t>activation functions </a:t>
            </a:r>
            <a:r>
              <a:rPr lang="en-US" altLang="en-US" sz="2400" dirty="0"/>
              <a:t>to convert this range to a </a:t>
            </a:r>
            <a:r>
              <a:rPr lang="en-US" altLang="en-US" sz="2400" dirty="0">
                <a:solidFill>
                  <a:srgbClr val="FF0000"/>
                </a:solidFill>
              </a:rPr>
              <a:t>limited range </a:t>
            </a:r>
            <a:r>
              <a:rPr lang="en-US" altLang="en-US" sz="2400" dirty="0"/>
              <a:t>(e.g., -1 to 1), make it easier to decide on activation.</a:t>
            </a:r>
          </a:p>
          <a:p>
            <a:r>
              <a:rPr lang="en-US" sz="2400" dirty="0"/>
              <a:t>Without activation function, the output would be a polynomial </a:t>
            </a:r>
            <a:r>
              <a:rPr lang="en-US" sz="2400" dirty="0">
                <a:solidFill>
                  <a:srgbClr val="FF0000"/>
                </a:solidFill>
              </a:rPr>
              <a:t>linear</a:t>
            </a:r>
            <a:r>
              <a:rPr lang="en-US" sz="2400" dirty="0"/>
              <a:t> function with less power to learn complex patterns comparing non-leaner functions.</a:t>
            </a:r>
          </a:p>
          <a:p>
            <a:r>
              <a:rPr lang="en-US" altLang="en-US" sz="2400" dirty="0">
                <a:solidFill>
                  <a:srgbClr val="FF0000"/>
                </a:solidFill>
              </a:rPr>
              <a:t>Non-Linear</a:t>
            </a:r>
            <a:r>
              <a:rPr lang="en-US" altLang="en-US" sz="2400" dirty="0"/>
              <a:t> Activation functions can learn non-linear </a:t>
            </a:r>
            <a:r>
              <a:rPr lang="en-US" altLang="en-US" sz="2400" dirty="0">
                <a:solidFill>
                  <a:srgbClr val="C00000"/>
                </a:solidFill>
              </a:rPr>
              <a:t>complex</a:t>
            </a:r>
            <a:r>
              <a:rPr lang="en-US" altLang="en-US" sz="2400" dirty="0"/>
              <a:t> functional mappings between the inputs and response. </a:t>
            </a:r>
          </a:p>
          <a:p>
            <a:endParaRPr lang="en-US" sz="2400" dirty="0"/>
          </a:p>
          <a:p>
            <a:pPr eaLnBrk="1" hangingPunct="1"/>
            <a:endParaRPr lang="en-US" altLang="en-US" sz="2400" dirty="0"/>
          </a:p>
          <a:p>
            <a:pPr eaLnBrk="1" hangingPunct="1"/>
            <a:endParaRPr lang="en-US" altLang="en-US" sz="2400" dirty="0"/>
          </a:p>
          <a:p>
            <a:pPr eaLnBrk="1" hangingPunct="1"/>
            <a:endParaRPr lang="en-US" altLang="en-US" sz="2400" dirty="0"/>
          </a:p>
        </p:txBody>
      </p:sp>
      <p:pic>
        <p:nvPicPr>
          <p:cNvPr id="3" name="Picture 2">
            <a:extLst>
              <a:ext uri="{FF2B5EF4-FFF2-40B4-BE49-F238E27FC236}">
                <a16:creationId xmlns:a16="http://schemas.microsoft.com/office/drawing/2014/main" id="{A390631E-24FB-68DE-DC77-7F3152897C36}"/>
              </a:ext>
            </a:extLst>
          </p:cNvPr>
          <p:cNvPicPr>
            <a:picLocks noChangeAspect="1"/>
          </p:cNvPicPr>
          <p:nvPr/>
        </p:nvPicPr>
        <p:blipFill>
          <a:blip r:embed="rId2"/>
          <a:stretch>
            <a:fillRect/>
          </a:stretch>
        </p:blipFill>
        <p:spPr>
          <a:xfrm>
            <a:off x="4749850" y="4942993"/>
            <a:ext cx="6788702" cy="17222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46601E84-AA36-0EDC-706F-C01E20B0DE5A}"/>
              </a:ext>
            </a:extLst>
          </p:cNvPr>
          <p:cNvSpPr>
            <a:spLocks noGrp="1" noChangeArrowheads="1"/>
          </p:cNvSpPr>
          <p:nvPr>
            <p:ph type="title"/>
          </p:nvPr>
        </p:nvSpPr>
        <p:spPr>
          <a:xfrm>
            <a:off x="838200" y="246063"/>
            <a:ext cx="10515600" cy="1325562"/>
          </a:xfrm>
        </p:spPr>
        <p:txBody>
          <a:bodyPr/>
          <a:lstStyle/>
          <a:p>
            <a:r>
              <a:rPr lang="en-US" altLang="en-US" dirty="0"/>
              <a:t>Project</a:t>
            </a:r>
          </a:p>
        </p:txBody>
      </p:sp>
      <p:sp>
        <p:nvSpPr>
          <p:cNvPr id="86019" name="Content Placeholder 2">
            <a:extLst>
              <a:ext uri="{FF2B5EF4-FFF2-40B4-BE49-F238E27FC236}">
                <a16:creationId xmlns:a16="http://schemas.microsoft.com/office/drawing/2014/main" id="{6A0A9A12-4650-3A21-AF50-BA6FED56EA3A}"/>
              </a:ext>
            </a:extLst>
          </p:cNvPr>
          <p:cNvSpPr>
            <a:spLocks noGrp="1" noChangeArrowheads="1"/>
          </p:cNvSpPr>
          <p:nvPr>
            <p:ph idx="1"/>
          </p:nvPr>
        </p:nvSpPr>
        <p:spPr>
          <a:xfrm>
            <a:off x="838200" y="1382713"/>
            <a:ext cx="10515600" cy="5275262"/>
          </a:xfrm>
        </p:spPr>
        <p:txBody>
          <a:bodyPr/>
          <a:lstStyle/>
          <a:p>
            <a:pPr marL="0" indent="0">
              <a:buFont typeface="Arial" panose="020B0604020202020204" pitchFamily="34" charset="0"/>
              <a:buNone/>
            </a:pPr>
            <a:r>
              <a:rPr lang="en-US" altLang="en-US" sz="2700" dirty="0"/>
              <a:t> </a:t>
            </a:r>
            <a:endParaRPr lang="en-US" altLang="en-US" dirty="0"/>
          </a:p>
        </p:txBody>
      </p:sp>
      <p:sp>
        <p:nvSpPr>
          <p:cNvPr id="2" name="Rectangle 2">
            <a:extLst>
              <a:ext uri="{FF2B5EF4-FFF2-40B4-BE49-F238E27FC236}">
                <a16:creationId xmlns:a16="http://schemas.microsoft.com/office/drawing/2014/main" id="{8D3EC713-D25D-FDDC-2102-8364ECC0E969}"/>
              </a:ext>
            </a:extLst>
          </p:cNvPr>
          <p:cNvSpPr txBox="1">
            <a:spLocks noChangeArrowheads="1"/>
          </p:cNvSpPr>
          <p:nvPr/>
        </p:nvSpPr>
        <p:spPr bwMode="auto">
          <a:xfrm>
            <a:off x="798787" y="1356064"/>
            <a:ext cx="11174923" cy="3665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2830" tIns="0" rIns="0" bIns="95220" numCol="1" anchor="ctr" anchorCtr="0" compatLnSpc="1">
            <a:prstTxWarp prst="textNoShape">
              <a:avLst/>
            </a:prstTxWarp>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Summary</a:t>
            </a:r>
            <a:r>
              <a:rPr lang="en-US" sz="1800" kern="100" dirty="0">
                <a:effectLst/>
                <a:latin typeface="Aptos" panose="020B0004020202020204" pitchFamily="34" charset="0"/>
                <a:ea typeface="Aptos" panose="020B0004020202020204" pitchFamily="34" charset="0"/>
                <a:cs typeface="Arial" panose="020B0604020202020204" pitchFamily="34" charset="0"/>
              </a:rPr>
              <a:t>: Developing a semi-supervised learning model on diabetes dataset using a super learner and deploying the model on other datasets.</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Step 1: Data pre-processing phase</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Remove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outliers</a:t>
            </a:r>
            <a:r>
              <a:rPr lang="en-US" sz="1800" kern="100" dirty="0">
                <a:effectLst/>
                <a:latin typeface="Aptos" panose="020B0004020202020204" pitchFamily="34" charset="0"/>
                <a:ea typeface="Aptos" panose="020B0004020202020204" pitchFamily="34" charset="0"/>
                <a:cs typeface="Arial" panose="020B0604020202020204" pitchFamily="34" charset="0"/>
              </a:rPr>
              <a:t> from all columns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Impute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missing values </a:t>
            </a:r>
            <a:r>
              <a:rPr lang="en-US" sz="1800" kern="100" dirty="0">
                <a:effectLst/>
                <a:latin typeface="Aptos" panose="020B0004020202020204" pitchFamily="34" charset="0"/>
                <a:ea typeface="Aptos" panose="020B0004020202020204" pitchFamily="34" charset="0"/>
                <a:cs typeface="Arial" panose="020B0604020202020204" pitchFamily="34" charset="0"/>
              </a:rPr>
              <a:t>in all columns</a:t>
            </a:r>
          </a:p>
          <a:p>
            <a:pPr marL="342900" marR="0" lvl="0" indent="-342900">
              <a:lnSpc>
                <a:spcPct val="107000"/>
              </a:lnSpc>
              <a:spcBef>
                <a:spcPts val="0"/>
              </a:spcBef>
              <a:spcAft>
                <a:spcPts val="80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Normalize</a:t>
            </a:r>
            <a:r>
              <a:rPr lang="en-US" sz="1800" kern="100" dirty="0">
                <a:effectLst/>
                <a:latin typeface="Aptos" panose="020B0004020202020204" pitchFamily="34" charset="0"/>
                <a:ea typeface="Aptos" panose="020B0004020202020204" pitchFamily="34" charset="0"/>
                <a:cs typeface="Arial" panose="020B0604020202020204" pitchFamily="34" charset="0"/>
              </a:rPr>
              <a:t> all columns</a:t>
            </a:r>
          </a:p>
          <a:p>
            <a:pPr marL="342900" marR="0" lvl="0" indent="-342900">
              <a:lnSpc>
                <a:spcPct val="107000"/>
              </a:lnSpc>
              <a:spcBef>
                <a:spcPts val="0"/>
              </a:spcBef>
              <a:spcAft>
                <a:spcPts val="800"/>
              </a:spcAft>
              <a:buFont typeface="+mj-lt"/>
              <a:buAutoNum type="arabicPeriod"/>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40B83C6B-995A-88AD-4DDB-1F0E642F4E6A}"/>
              </a:ext>
            </a:extLst>
          </p:cNvPr>
          <p:cNvGraphicFramePr>
            <a:graphicFrameLocks noChangeAspect="1"/>
          </p:cNvGraphicFramePr>
          <p:nvPr>
            <p:extLst>
              <p:ext uri="{D42A27DB-BD31-4B8C-83A1-F6EECF244321}">
                <p14:modId xmlns:p14="http://schemas.microsoft.com/office/powerpoint/2010/main" val="3859488691"/>
              </p:ext>
            </p:extLst>
          </p:nvPr>
        </p:nvGraphicFramePr>
        <p:xfrm>
          <a:off x="838200" y="4330519"/>
          <a:ext cx="6443231" cy="2057295"/>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6" name="Object 5">
                        <a:extLst>
                          <a:ext uri="{FF2B5EF4-FFF2-40B4-BE49-F238E27FC236}">
                            <a16:creationId xmlns:a16="http://schemas.microsoft.com/office/drawing/2014/main" id="{BF0B2E70-905F-FF24-34E9-ACF245982AA7}"/>
                          </a:ext>
                        </a:extLst>
                      </p:cNvPr>
                      <p:cNvPicPr/>
                      <p:nvPr/>
                    </p:nvPicPr>
                    <p:blipFill>
                      <a:blip r:embed="rId3"/>
                      <a:stretch>
                        <a:fillRect/>
                      </a:stretch>
                    </p:blipFill>
                    <p:spPr>
                      <a:xfrm>
                        <a:off x="838200" y="4330519"/>
                        <a:ext cx="6443231" cy="2057295"/>
                      </a:xfrm>
                      <a:prstGeom prst="rect">
                        <a:avLst/>
                      </a:prstGeom>
                    </p:spPr>
                  </p:pic>
                </p:oleObj>
              </mc:Fallback>
            </mc:AlternateContent>
          </a:graphicData>
        </a:graphic>
      </p:graphicFrame>
      <p:pic>
        <p:nvPicPr>
          <p:cNvPr id="4" name="Picture 3" descr="A diagram of a number of different colored squares&#10;&#10;Description automatically generated with medium confidence">
            <a:extLst>
              <a:ext uri="{FF2B5EF4-FFF2-40B4-BE49-F238E27FC236}">
                <a16:creationId xmlns:a16="http://schemas.microsoft.com/office/drawing/2014/main" id="{DB6C5C76-5810-CCF8-F5E6-A260927A1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447" y="1934657"/>
            <a:ext cx="4579263" cy="2289632"/>
          </a:xfrm>
          <a:prstGeom prst="rect">
            <a:avLst/>
          </a:prstGeom>
        </p:spPr>
      </p:pic>
      <p:pic>
        <p:nvPicPr>
          <p:cNvPr id="7" name="Picture 6">
            <a:extLst>
              <a:ext uri="{FF2B5EF4-FFF2-40B4-BE49-F238E27FC236}">
                <a16:creationId xmlns:a16="http://schemas.microsoft.com/office/drawing/2014/main" id="{35E4AB80-A174-76AD-A24E-89EEBEAB0A92}"/>
              </a:ext>
            </a:extLst>
          </p:cNvPr>
          <p:cNvPicPr>
            <a:picLocks noChangeAspect="1"/>
          </p:cNvPicPr>
          <p:nvPr/>
        </p:nvPicPr>
        <p:blipFill>
          <a:blip r:embed="rId5"/>
          <a:stretch>
            <a:fillRect/>
          </a:stretch>
        </p:blipFill>
        <p:spPr>
          <a:xfrm>
            <a:off x="7808360" y="5021268"/>
            <a:ext cx="4002265" cy="10602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red dots&#10;&#10;Description automatically generated">
            <a:extLst>
              <a:ext uri="{FF2B5EF4-FFF2-40B4-BE49-F238E27FC236}">
                <a16:creationId xmlns:a16="http://schemas.microsoft.com/office/drawing/2014/main" id="{918DC0E1-AA29-4127-141B-2563DD60E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103" y="3446980"/>
            <a:ext cx="4593923" cy="3445442"/>
          </a:xfrm>
          <a:prstGeom prst="rect">
            <a:avLst/>
          </a:prstGeom>
        </p:spPr>
      </p:pic>
      <p:sp>
        <p:nvSpPr>
          <p:cNvPr id="2" name="Title 1">
            <a:extLst>
              <a:ext uri="{FF2B5EF4-FFF2-40B4-BE49-F238E27FC236}">
                <a16:creationId xmlns:a16="http://schemas.microsoft.com/office/drawing/2014/main" id="{F4791828-2918-03CB-D42F-45C5BB2AE60D}"/>
              </a:ext>
            </a:extLst>
          </p:cNvPr>
          <p:cNvSpPr>
            <a:spLocks noGrp="1"/>
          </p:cNvSpPr>
          <p:nvPr>
            <p:ph type="title"/>
          </p:nvPr>
        </p:nvSpPr>
        <p:spPr/>
        <p:txBody>
          <a:bodyPr/>
          <a:lstStyle/>
          <a:p>
            <a:r>
              <a:rPr lang="en-US" altLang="en-US" dirty="0"/>
              <a:t>Project - </a:t>
            </a:r>
            <a:r>
              <a:rPr lang="en-US" dirty="0"/>
              <a:t>Step 2</a:t>
            </a:r>
          </a:p>
        </p:txBody>
      </p:sp>
      <p:sp>
        <p:nvSpPr>
          <p:cNvPr id="3" name="Content Placeholder 2">
            <a:extLst>
              <a:ext uri="{FF2B5EF4-FFF2-40B4-BE49-F238E27FC236}">
                <a16:creationId xmlns:a16="http://schemas.microsoft.com/office/drawing/2014/main" id="{2D593ADF-2373-E567-1848-253E2852F502}"/>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Unsupervised Learning for generating labels: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K-means</a:t>
            </a:r>
            <a:r>
              <a:rPr lang="en-US" sz="1800" kern="100" dirty="0">
                <a:effectLst/>
                <a:latin typeface="Aptos" panose="020B0004020202020204" pitchFamily="34" charset="0"/>
                <a:ea typeface="Aptos" panose="020B0004020202020204" pitchFamily="34" charset="0"/>
                <a:cs typeface="Arial" panose="020B0604020202020204" pitchFamily="34" charset="0"/>
              </a:rPr>
              <a:t> clustering on three features of Glucose, BMI and Age to cluster data into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two clusters </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Assign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Diabetes</a:t>
            </a:r>
            <a:r>
              <a:rPr lang="en-US" sz="1800" kern="100" dirty="0">
                <a:effectLst/>
                <a:latin typeface="Aptos" panose="020B0004020202020204" pitchFamily="34" charset="0"/>
                <a:ea typeface="Aptos" panose="020B0004020202020204" pitchFamily="34" charset="0"/>
                <a:cs typeface="Arial" panose="020B0604020202020204" pitchFamily="34" charset="0"/>
              </a:rPr>
              <a:t>’ name to the cluster with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higher average Glucose </a:t>
            </a:r>
            <a:r>
              <a:rPr lang="en-US" sz="1800" kern="100" dirty="0">
                <a:effectLst/>
                <a:latin typeface="Aptos" panose="020B0004020202020204" pitchFamily="34" charset="0"/>
                <a:ea typeface="Aptos" panose="020B0004020202020204" pitchFamily="34" charset="0"/>
                <a:cs typeface="Arial" panose="020B0604020202020204" pitchFamily="34" charset="0"/>
              </a:rPr>
              <a:t>and ‘No Diabetes’ to the other cluster</a:t>
            </a:r>
          </a:p>
          <a:p>
            <a:pPr marL="342900" marR="0" lvl="0" indent="-342900" rtl="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Add a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new column </a:t>
            </a:r>
            <a:r>
              <a:rPr lang="en-US" sz="1800" kern="100" dirty="0">
                <a:effectLst/>
                <a:latin typeface="Aptos" panose="020B0004020202020204" pitchFamily="34" charset="0"/>
                <a:ea typeface="Aptos" panose="020B0004020202020204" pitchFamily="34" charset="0"/>
                <a:cs typeface="Arial" panose="020B0604020202020204" pitchFamily="34" charset="0"/>
              </a:rPr>
              <a:t>(Outcome) to the dataset containing 1 for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Diabetes</a:t>
            </a:r>
            <a:r>
              <a:rPr lang="en-US" sz="1800" kern="100" dirty="0">
                <a:effectLst/>
                <a:latin typeface="Aptos" panose="020B0004020202020204" pitchFamily="34" charset="0"/>
                <a:ea typeface="Aptos" panose="020B0004020202020204" pitchFamily="34" charset="0"/>
                <a:cs typeface="Arial" panose="020B0604020202020204" pitchFamily="34" charset="0"/>
              </a:rPr>
              <a:t>’ and 0 for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No Diabetes</a:t>
            </a:r>
            <a:r>
              <a:rPr lang="en-US" sz="1800" kern="100" dirty="0">
                <a:effectLst/>
                <a:latin typeface="Aptos" panose="020B0004020202020204" pitchFamily="34" charset="0"/>
                <a:ea typeface="Aptos" panose="020B0004020202020204" pitchFamily="34" charset="0"/>
                <a:cs typeface="Arial" panose="020B0604020202020204" pitchFamily="34" charset="0"/>
              </a:rPr>
              <a:t>’. Use these values as labels for classification (step 4)</a:t>
            </a:r>
          </a:p>
          <a:p>
            <a:pPr marL="171450" marR="0" indent="0">
              <a:lnSpc>
                <a:spcPct val="107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813541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1575-4BD1-99E3-C6E1-CA3931A30D1E}"/>
              </a:ext>
            </a:extLst>
          </p:cNvPr>
          <p:cNvSpPr>
            <a:spLocks noGrp="1"/>
          </p:cNvSpPr>
          <p:nvPr>
            <p:ph type="title"/>
          </p:nvPr>
        </p:nvSpPr>
        <p:spPr/>
        <p:txBody>
          <a:bodyPr/>
          <a:lstStyle/>
          <a:p>
            <a:r>
              <a:rPr lang="en-US" altLang="en-US" dirty="0"/>
              <a:t>Project - </a:t>
            </a:r>
            <a:r>
              <a:rPr lang="en-US" dirty="0"/>
              <a:t>Step 3</a:t>
            </a:r>
          </a:p>
        </p:txBody>
      </p:sp>
      <p:sp>
        <p:nvSpPr>
          <p:cNvPr id="3" name="Content Placeholder 2">
            <a:extLst>
              <a:ext uri="{FF2B5EF4-FFF2-40B4-BE49-F238E27FC236}">
                <a16:creationId xmlns:a16="http://schemas.microsoft.com/office/drawing/2014/main" id="{370EA70D-C5D9-C8AB-A77F-ABAFF63A4F80}"/>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Feature Extraction:</a:t>
            </a:r>
          </a:p>
          <a:p>
            <a:pPr marL="342900" marR="0" lvl="0" indent="-342900">
              <a:lnSpc>
                <a:spcPct val="107000"/>
              </a:lnSpc>
              <a:spcBef>
                <a:spcPts val="0"/>
              </a:spcBef>
              <a:spcAft>
                <a:spcPts val="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Split</a:t>
            </a:r>
            <a:r>
              <a:rPr lang="en-US" sz="1800" kern="100" dirty="0">
                <a:effectLst/>
                <a:latin typeface="Aptos" panose="020B0004020202020204" pitchFamily="34" charset="0"/>
                <a:ea typeface="Aptos" panose="020B0004020202020204" pitchFamily="34" charset="0"/>
                <a:cs typeface="Arial" panose="020B0604020202020204" pitchFamily="34" charset="0"/>
              </a:rPr>
              <a:t> data into test and training sets </a:t>
            </a:r>
            <a:r>
              <a:rPr lang="en-US" sz="1800" dirty="0">
                <a:effectLst/>
                <a:latin typeface="Aptos" panose="020B0004020202020204" pitchFamily="34" charset="0"/>
                <a:ea typeface="Aptos" panose="020B0004020202020204" pitchFamily="34" charset="0"/>
                <a:cs typeface="Arial" panose="020B0604020202020204" pitchFamily="34" charset="0"/>
              </a:rPr>
              <a:t>(consider 20% for test)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PCA</a:t>
            </a:r>
            <a:r>
              <a:rPr lang="en-US" sz="1800" kern="100" dirty="0">
                <a:effectLst/>
                <a:latin typeface="Aptos" panose="020B0004020202020204" pitchFamily="34" charset="0"/>
                <a:ea typeface="Aptos" panose="020B0004020202020204" pitchFamily="34" charset="0"/>
                <a:cs typeface="Arial" panose="020B0604020202020204" pitchFamily="34" charset="0"/>
              </a:rPr>
              <a:t> on the training data to create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3 new components </a:t>
            </a:r>
            <a:r>
              <a:rPr lang="en-US" sz="1800" kern="100" dirty="0">
                <a:effectLst/>
                <a:latin typeface="Aptos" panose="020B0004020202020204" pitchFamily="34" charset="0"/>
                <a:ea typeface="Aptos" panose="020B0004020202020204" pitchFamily="34" charset="0"/>
                <a:cs typeface="Arial" panose="020B0604020202020204" pitchFamily="34" charset="0"/>
              </a:rPr>
              <a:t>from existing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features</a:t>
            </a:r>
            <a:r>
              <a:rPr lang="en-US" sz="1800" kern="100" dirty="0">
                <a:effectLst/>
                <a:latin typeface="Aptos" panose="020B0004020202020204" pitchFamily="34" charset="0"/>
                <a:ea typeface="Aptos" panose="020B0004020202020204" pitchFamily="34" charset="0"/>
                <a:cs typeface="Arial" panose="020B0604020202020204" pitchFamily="34" charset="0"/>
              </a:rPr>
              <a:t> (all columns except output)</a:t>
            </a:r>
          </a:p>
          <a:p>
            <a:pPr marL="342900" marR="0" lvl="0" indent="-342900">
              <a:lnSpc>
                <a:spcPct val="107000"/>
              </a:lnSpc>
              <a:spcBef>
                <a:spcPts val="0"/>
              </a:spcBef>
              <a:spcAft>
                <a:spcPts val="80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Transfer</a:t>
            </a:r>
            <a:r>
              <a:rPr lang="en-US" sz="1800" kern="100" dirty="0">
                <a:effectLst/>
                <a:latin typeface="Aptos" panose="020B0004020202020204" pitchFamily="34" charset="0"/>
                <a:ea typeface="Aptos" panose="020B0004020202020204" pitchFamily="34" charset="0"/>
                <a:cs typeface="Arial" panose="020B0604020202020204" pitchFamily="34" charset="0"/>
              </a:rPr>
              <a:t> training and test data to the new dimensions (PCs)</a:t>
            </a:r>
          </a:p>
          <a:p>
            <a:pPr marL="0" indent="0">
              <a:buNone/>
            </a:pPr>
            <a:endParaRPr lang="en-US" dirty="0"/>
          </a:p>
        </p:txBody>
      </p:sp>
      <p:pic>
        <p:nvPicPr>
          <p:cNvPr id="4" name="Picture 3">
            <a:extLst>
              <a:ext uri="{FF2B5EF4-FFF2-40B4-BE49-F238E27FC236}">
                <a16:creationId xmlns:a16="http://schemas.microsoft.com/office/drawing/2014/main" id="{17E58D30-BFD2-32CF-07A3-F1AB90FB3BE5}"/>
              </a:ext>
            </a:extLst>
          </p:cNvPr>
          <p:cNvPicPr>
            <a:picLocks noChangeAspect="1"/>
          </p:cNvPicPr>
          <p:nvPr/>
        </p:nvPicPr>
        <p:blipFill>
          <a:blip r:embed="rId2"/>
          <a:stretch>
            <a:fillRect/>
          </a:stretch>
        </p:blipFill>
        <p:spPr>
          <a:xfrm>
            <a:off x="7638543" y="3643487"/>
            <a:ext cx="4039914" cy="3019304"/>
          </a:xfrm>
          <a:prstGeom prst="rect">
            <a:avLst/>
          </a:prstGeom>
        </p:spPr>
      </p:pic>
    </p:spTree>
    <p:extLst>
      <p:ext uri="{BB962C8B-B14F-4D97-AF65-F5344CB8AC3E}">
        <p14:creationId xmlns:p14="http://schemas.microsoft.com/office/powerpoint/2010/main" val="2979157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963B3-1706-4D77-BADA-672EE1DA0068}"/>
              </a:ext>
            </a:extLst>
          </p:cNvPr>
          <p:cNvPicPr>
            <a:picLocks noChangeAspect="1"/>
          </p:cNvPicPr>
          <p:nvPr/>
        </p:nvPicPr>
        <p:blipFill>
          <a:blip r:embed="rId2"/>
          <a:stretch>
            <a:fillRect/>
          </a:stretch>
        </p:blipFill>
        <p:spPr>
          <a:xfrm>
            <a:off x="6060644" y="3801860"/>
            <a:ext cx="5700431" cy="2890710"/>
          </a:xfrm>
          <a:prstGeom prst="rect">
            <a:avLst/>
          </a:prstGeom>
        </p:spPr>
      </p:pic>
      <p:sp>
        <p:nvSpPr>
          <p:cNvPr id="2" name="Title 1">
            <a:extLst>
              <a:ext uri="{FF2B5EF4-FFF2-40B4-BE49-F238E27FC236}">
                <a16:creationId xmlns:a16="http://schemas.microsoft.com/office/drawing/2014/main" id="{83FD6DAF-6D9A-245B-070A-1B97754C7C08}"/>
              </a:ext>
            </a:extLst>
          </p:cNvPr>
          <p:cNvSpPr>
            <a:spLocks noGrp="1"/>
          </p:cNvSpPr>
          <p:nvPr>
            <p:ph type="title"/>
          </p:nvPr>
        </p:nvSpPr>
        <p:spPr/>
        <p:txBody>
          <a:bodyPr/>
          <a:lstStyle/>
          <a:p>
            <a:r>
              <a:rPr lang="en-US" altLang="en-US" dirty="0"/>
              <a:t>Project - Step 4</a:t>
            </a:r>
            <a:endParaRPr lang="en-US" dirty="0"/>
          </a:p>
        </p:txBody>
      </p:sp>
      <p:sp>
        <p:nvSpPr>
          <p:cNvPr id="3" name="Content Placeholder 2">
            <a:extLst>
              <a:ext uri="{FF2B5EF4-FFF2-40B4-BE49-F238E27FC236}">
                <a16:creationId xmlns:a16="http://schemas.microsoft.com/office/drawing/2014/main" id="{EA1DA7A9-B8D8-1F8C-D7FF-9069A1517A97}"/>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Classification using a super learner:</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Define three classification models as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base classifiers </a:t>
            </a:r>
            <a:r>
              <a:rPr lang="en-US" sz="1800" kern="100" dirty="0">
                <a:effectLst/>
                <a:latin typeface="Aptos" panose="020B0004020202020204" pitchFamily="34" charset="0"/>
                <a:ea typeface="Aptos" panose="020B0004020202020204" pitchFamily="34" charset="0"/>
                <a:cs typeface="Arial" panose="020B0604020202020204" pitchFamily="34" charset="0"/>
              </a:rPr>
              <a:t>consisting of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Naïve Bayes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Neural Network</a:t>
            </a:r>
            <a:r>
              <a:rPr lang="en-US" sz="1800" kern="100" dirty="0">
                <a:effectLst/>
                <a:latin typeface="Aptos" panose="020B0004020202020204" pitchFamily="34" charset="0"/>
                <a:ea typeface="Aptos" panose="020B0004020202020204" pitchFamily="34" charset="0"/>
                <a:cs typeface="Arial" panose="020B0604020202020204" pitchFamily="34" charset="0"/>
              </a:rPr>
              <a:t>, and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KNN</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Define a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decision tree </a:t>
            </a:r>
            <a:r>
              <a:rPr lang="en-US" sz="1800" kern="100" dirty="0">
                <a:effectLst/>
                <a:latin typeface="Aptos" panose="020B0004020202020204" pitchFamily="34" charset="0"/>
                <a:ea typeface="Aptos" panose="020B0004020202020204" pitchFamily="34" charset="0"/>
                <a:cs typeface="Arial" panose="020B0604020202020204" pitchFamily="34" charset="0"/>
              </a:rPr>
              <a:t>as the meta learner</a:t>
            </a:r>
          </a:p>
          <a:p>
            <a:pPr marL="342900" marR="0" lvl="0" indent="-342900">
              <a:lnSpc>
                <a:spcPct val="107000"/>
              </a:lnSpc>
              <a:spcBef>
                <a:spcPts val="0"/>
              </a:spcBef>
              <a:spcAft>
                <a:spcPts val="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Train</a:t>
            </a:r>
            <a:r>
              <a:rPr lang="en-US" sz="1800" kern="100" dirty="0">
                <a:effectLst/>
                <a:latin typeface="Aptos" panose="020B0004020202020204" pitchFamily="34" charset="0"/>
                <a:ea typeface="Aptos" panose="020B0004020202020204" pitchFamily="34" charset="0"/>
                <a:cs typeface="Arial" panose="020B0604020202020204" pitchFamily="34" charset="0"/>
              </a:rPr>
              <a:t> decision tree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meta learner</a:t>
            </a:r>
            <a:r>
              <a:rPr lang="en-US" sz="1800" kern="100" dirty="0">
                <a:effectLst/>
                <a:latin typeface="Aptos" panose="020B0004020202020204" pitchFamily="34" charset="0"/>
                <a:ea typeface="Aptos" panose="020B0004020202020204" pitchFamily="34" charset="0"/>
                <a:cs typeface="Arial" panose="020B0604020202020204" pitchFamily="34" charset="0"/>
              </a:rPr>
              <a:t>) on outputs of three base classifiers using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5-fold cross validation</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800" dirty="0">
                <a:effectLst/>
                <a:latin typeface="Aptos" panose="020B0004020202020204" pitchFamily="34" charset="0"/>
                <a:ea typeface="Aptos" panose="020B0004020202020204" pitchFamily="34" charset="0"/>
                <a:cs typeface="Arial" panose="020B0604020202020204" pitchFamily="34" charset="0"/>
              </a:rPr>
              <a:t>Find </a:t>
            </a:r>
            <a:r>
              <a:rPr lang="en-US" sz="1800" dirty="0">
                <a:solidFill>
                  <a:srgbClr val="C00000"/>
                </a:solidFill>
                <a:effectLst/>
                <a:latin typeface="Aptos" panose="020B0004020202020204" pitchFamily="34" charset="0"/>
                <a:ea typeface="Aptos" panose="020B0004020202020204" pitchFamily="34" charset="0"/>
                <a:cs typeface="Arial" panose="020B0604020202020204" pitchFamily="34" charset="0"/>
              </a:rPr>
              <a:t>hyperparameters</a:t>
            </a:r>
            <a:r>
              <a:rPr lang="en-US" sz="1800" dirty="0">
                <a:effectLst/>
                <a:latin typeface="Aptos" panose="020B0004020202020204" pitchFamily="34" charset="0"/>
                <a:ea typeface="Aptos" panose="020B0004020202020204" pitchFamily="34" charset="0"/>
                <a:cs typeface="Arial" panose="020B0604020202020204" pitchFamily="34" charset="0"/>
              </a:rPr>
              <a:t> for all these models which provide the </a:t>
            </a:r>
            <a:r>
              <a:rPr lang="en-US" sz="1800" dirty="0">
                <a:solidFill>
                  <a:srgbClr val="C00000"/>
                </a:solidFill>
                <a:effectLst/>
                <a:latin typeface="Aptos" panose="020B0004020202020204" pitchFamily="34" charset="0"/>
                <a:ea typeface="Aptos" panose="020B0004020202020204" pitchFamily="34" charset="0"/>
                <a:cs typeface="Arial" panose="020B0604020202020204" pitchFamily="34" charset="0"/>
              </a:rPr>
              <a:t>best accuracy </a:t>
            </a:r>
            <a:r>
              <a:rPr lang="en-US" sz="1800" dirty="0">
                <a:effectLst/>
                <a:latin typeface="Aptos" panose="020B0004020202020204" pitchFamily="34" charset="0"/>
                <a:ea typeface="Aptos" panose="020B0004020202020204" pitchFamily="34" charset="0"/>
                <a:cs typeface="Arial" panose="020B0604020202020204" pitchFamily="34" charset="0"/>
              </a:rPr>
              <a:t>rate</a:t>
            </a:r>
            <a:r>
              <a:rPr lang="en-US" sz="1800" kern="100" dirty="0">
                <a:solidFill>
                  <a:srgbClr val="C00000"/>
                </a:solidFill>
                <a:latin typeface="Aptos" panose="020B0004020202020204" pitchFamily="34" charset="0"/>
                <a:ea typeface="Aptos" panose="020B0004020202020204" pitchFamily="34" charset="0"/>
                <a:cs typeface="Arial" panose="020B0604020202020204" pitchFamily="34" charset="0"/>
              </a:rPr>
              <a:t> </a:t>
            </a:r>
            <a:endPar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Report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accuracy</a:t>
            </a:r>
            <a:r>
              <a:rPr lang="en-US" sz="1800" kern="100" dirty="0">
                <a:effectLst/>
                <a:latin typeface="Aptos" panose="020B0004020202020204" pitchFamily="34" charset="0"/>
                <a:ea typeface="Aptos" panose="020B0004020202020204" pitchFamily="34" charset="0"/>
                <a:cs typeface="Arial" panose="020B0604020202020204" pitchFamily="34" charset="0"/>
              </a:rPr>
              <a:t> of the model on the test data</a:t>
            </a:r>
          </a:p>
        </p:txBody>
      </p:sp>
    </p:spTree>
    <p:extLst>
      <p:ext uri="{BB962C8B-B14F-4D97-AF65-F5344CB8AC3E}">
        <p14:creationId xmlns:p14="http://schemas.microsoft.com/office/powerpoint/2010/main" val="1127754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6602-688A-0F1A-3FC8-7A8A6CAD81BF}"/>
              </a:ext>
            </a:extLst>
          </p:cNvPr>
          <p:cNvSpPr>
            <a:spLocks noGrp="1"/>
          </p:cNvSpPr>
          <p:nvPr>
            <p:ph type="title"/>
          </p:nvPr>
        </p:nvSpPr>
        <p:spPr/>
        <p:txBody>
          <a:bodyPr/>
          <a:lstStyle/>
          <a:p>
            <a:r>
              <a:rPr lang="en-US" altLang="en-US" dirty="0"/>
              <a:t>Project - </a:t>
            </a:r>
            <a:r>
              <a:rPr lang="en-US" dirty="0"/>
              <a:t>Step 5</a:t>
            </a:r>
          </a:p>
        </p:txBody>
      </p:sp>
      <p:sp>
        <p:nvSpPr>
          <p:cNvPr id="3" name="Content Placeholder 2">
            <a:extLst>
              <a:ext uri="{FF2B5EF4-FFF2-40B4-BE49-F238E27FC236}">
                <a16:creationId xmlns:a16="http://schemas.microsoft.com/office/drawing/2014/main" id="{677350BD-B844-E0B3-0A50-D3E13AF37009}"/>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Employing the model on other datasets: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the last column of the assigned dataset as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outcome</a:t>
            </a:r>
            <a:r>
              <a:rPr lang="en-US" sz="1800" kern="100" dirty="0">
                <a:effectLst/>
                <a:latin typeface="Aptos" panose="020B0004020202020204" pitchFamily="34" charset="0"/>
                <a:ea typeface="Aptos" panose="020B0004020202020204" pitchFamily="34" charset="0"/>
                <a:cs typeface="Arial" panose="020B0604020202020204" pitchFamily="34" charset="0"/>
              </a:rPr>
              <a:t> (label)</a:t>
            </a:r>
          </a:p>
          <a:p>
            <a:pPr marL="342900" marR="0" lvl="0" indent="-342900" rtl="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your current code for steps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1,3, and 4 </a:t>
            </a:r>
            <a:r>
              <a:rPr lang="en-US" sz="1800" kern="100" dirty="0">
                <a:effectLst/>
                <a:latin typeface="Aptos" panose="020B0004020202020204" pitchFamily="34" charset="0"/>
                <a:ea typeface="Aptos" panose="020B0004020202020204" pitchFamily="34" charset="0"/>
                <a:cs typeface="Arial" panose="020B0604020202020204" pitchFamily="34" charset="0"/>
              </a:rPr>
              <a:t>with minor changes (e.g., encoding categorical variables) to train your model on the new dataset and calculate the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accuracy</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7A760C1B-436E-997B-2EF8-8843379BBB83}"/>
              </a:ext>
            </a:extLst>
          </p:cNvPr>
          <p:cNvPicPr>
            <a:picLocks noChangeAspect="1"/>
          </p:cNvPicPr>
          <p:nvPr/>
        </p:nvPicPr>
        <p:blipFill>
          <a:blip r:embed="rId2"/>
          <a:stretch>
            <a:fillRect/>
          </a:stretch>
        </p:blipFill>
        <p:spPr>
          <a:xfrm>
            <a:off x="3448871" y="4329768"/>
            <a:ext cx="7648575" cy="1666875"/>
          </a:xfrm>
          <a:prstGeom prst="rect">
            <a:avLst/>
          </a:prstGeom>
        </p:spPr>
      </p:pic>
    </p:spTree>
    <p:extLst>
      <p:ext uri="{BB962C8B-B14F-4D97-AF65-F5344CB8AC3E}">
        <p14:creationId xmlns:p14="http://schemas.microsoft.com/office/powerpoint/2010/main" val="89709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D2B7D30D-CBC4-F194-90AC-D698C0F465D0}"/>
              </a:ext>
            </a:extLst>
          </p:cNvPr>
          <p:cNvSpPr>
            <a:spLocks noGrp="1"/>
          </p:cNvSpPr>
          <p:nvPr>
            <p:ph type="title"/>
          </p:nvPr>
        </p:nvSpPr>
        <p:spPr>
          <a:xfrm>
            <a:off x="914400" y="292100"/>
            <a:ext cx="10363200" cy="1123950"/>
          </a:xfrm>
        </p:spPr>
        <p:txBody>
          <a:bodyPr/>
          <a:lstStyle/>
          <a:p>
            <a:r>
              <a:rPr lang="en-US" altLang="en-US" dirty="0"/>
              <a:t>Activation Functions - Sigmoid</a:t>
            </a:r>
          </a:p>
        </p:txBody>
      </p:sp>
      <p:pic>
        <p:nvPicPr>
          <p:cNvPr id="2" name="Picture 6" descr="https://cdn-images-1.medium.com/max/800/0*5euYS7InCmDP08ir.">
            <a:extLst>
              <a:ext uri="{FF2B5EF4-FFF2-40B4-BE49-F238E27FC236}">
                <a16:creationId xmlns:a16="http://schemas.microsoft.com/office/drawing/2014/main" id="{F5A4C31E-A55E-2398-AF2D-8C2947AC7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135" y="3192321"/>
            <a:ext cx="43402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B2EEC3-9C95-C0BB-6221-71B370178DAF}"/>
              </a:ext>
            </a:extLst>
          </p:cNvPr>
          <p:cNvPicPr>
            <a:picLocks noChangeAspect="1"/>
          </p:cNvPicPr>
          <p:nvPr/>
        </p:nvPicPr>
        <p:blipFill>
          <a:blip r:embed="rId3"/>
          <a:stretch>
            <a:fillRect/>
          </a:stretch>
        </p:blipFill>
        <p:spPr>
          <a:xfrm>
            <a:off x="7300984" y="2097900"/>
            <a:ext cx="3438525" cy="695325"/>
          </a:xfrm>
          <a:prstGeom prst="rect">
            <a:avLst/>
          </a:prstGeom>
        </p:spPr>
      </p:pic>
      <p:sp>
        <p:nvSpPr>
          <p:cNvPr id="8" name="Content Placeholder 7">
            <a:extLst>
              <a:ext uri="{FF2B5EF4-FFF2-40B4-BE49-F238E27FC236}">
                <a16:creationId xmlns:a16="http://schemas.microsoft.com/office/drawing/2014/main" id="{848AEDC8-7BF6-747F-4220-54AB2AC40BD7}"/>
              </a:ext>
            </a:extLst>
          </p:cNvPr>
          <p:cNvSpPr>
            <a:spLocks noGrp="1"/>
          </p:cNvSpPr>
          <p:nvPr>
            <p:ph sz="quarter" idx="13"/>
          </p:nvPr>
        </p:nvSpPr>
        <p:spPr>
          <a:xfrm>
            <a:off x="1001640" y="1956826"/>
            <a:ext cx="5508047" cy="4224792"/>
          </a:xfrm>
        </p:spPr>
        <p:txBody>
          <a:bodyPr/>
          <a:lstStyle/>
          <a:p>
            <a:r>
              <a:rPr lang="en-US" altLang="en-US" sz="2800" dirty="0"/>
              <a:t>It is </a:t>
            </a:r>
            <a:r>
              <a:rPr lang="en-US" altLang="en-US" sz="2800" dirty="0">
                <a:solidFill>
                  <a:srgbClr val="FF0000"/>
                </a:solidFill>
              </a:rPr>
              <a:t>nonlinear</a:t>
            </a:r>
            <a:r>
              <a:rPr lang="en-US" altLang="en-US" sz="2800" dirty="0"/>
              <a:t> in nature. Combinations of this function are also nonlinear</a:t>
            </a:r>
          </a:p>
          <a:p>
            <a:r>
              <a:rPr lang="en-US" dirty="0"/>
              <a:t>the output of the activation function is always going to be in range </a:t>
            </a:r>
            <a:r>
              <a:rPr lang="en-US" dirty="0">
                <a:solidFill>
                  <a:srgbClr val="FF0000"/>
                </a:solidFill>
              </a:rPr>
              <a:t>(0,1)</a:t>
            </a:r>
          </a:p>
          <a:p>
            <a:r>
              <a:rPr lang="en-US" dirty="0"/>
              <a:t>Sigmoid functions can be used </a:t>
            </a:r>
            <a:r>
              <a:rPr lang="en-US"/>
              <a:t>in </a:t>
            </a:r>
            <a:r>
              <a:rPr lang="en-US">
                <a:solidFill>
                  <a:srgbClr val="FF0000"/>
                </a:solidFill>
              </a:rPr>
              <a:t>binary</a:t>
            </a:r>
            <a:r>
              <a:rPr lang="en-US"/>
              <a:t> </a:t>
            </a:r>
            <a:r>
              <a:rPr lang="en-US" dirty="0">
                <a:solidFill>
                  <a:srgbClr val="FF0000"/>
                </a:solidFill>
              </a:rPr>
              <a:t>classification</a:t>
            </a:r>
            <a:r>
              <a:rPr lang="en-US" dirty="0"/>
              <a:t> (&gt; 0.5 is 1 else 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58AFB0C-FEF2-1C50-96D3-0DBC8DCDBB93}"/>
              </a:ext>
            </a:extLst>
          </p:cNvPr>
          <p:cNvSpPr>
            <a:spLocks noGrp="1"/>
          </p:cNvSpPr>
          <p:nvPr>
            <p:ph type="title"/>
          </p:nvPr>
        </p:nvSpPr>
        <p:spPr/>
        <p:txBody>
          <a:bodyPr/>
          <a:lstStyle/>
          <a:p>
            <a:pPr eaLnBrk="1" hangingPunct="1"/>
            <a:r>
              <a:rPr lang="en-US" altLang="en-US" dirty="0"/>
              <a:t>Activation Functions - Tanh</a:t>
            </a:r>
          </a:p>
        </p:txBody>
      </p:sp>
      <p:sp>
        <p:nvSpPr>
          <p:cNvPr id="3" name="Content Placeholder 2">
            <a:extLst>
              <a:ext uri="{FF2B5EF4-FFF2-40B4-BE49-F238E27FC236}">
                <a16:creationId xmlns:a16="http://schemas.microsoft.com/office/drawing/2014/main" id="{11E1CCD3-E980-689D-7949-685A8B812794}"/>
              </a:ext>
            </a:extLst>
          </p:cNvPr>
          <p:cNvSpPr>
            <a:spLocks noGrp="1"/>
          </p:cNvSpPr>
          <p:nvPr>
            <p:ph idx="1"/>
          </p:nvPr>
        </p:nvSpPr>
        <p:spPr>
          <a:xfrm>
            <a:off x="482645" y="2141537"/>
            <a:ext cx="5747535" cy="4351338"/>
          </a:xfrm>
        </p:spPr>
        <p:txBody>
          <a:bodyPr rtlCol="0">
            <a:normAutofit/>
          </a:bodyPr>
          <a:lstStyle/>
          <a:p>
            <a:pPr fontAlgn="auto">
              <a:spcAft>
                <a:spcPts val="0"/>
              </a:spcAft>
              <a:defRPr/>
            </a:pPr>
            <a:r>
              <a:rPr lang="en-US" dirty="0"/>
              <a:t>The output of the activation function is always going to be in range </a:t>
            </a:r>
            <a:r>
              <a:rPr lang="en-US" dirty="0">
                <a:solidFill>
                  <a:srgbClr val="FF0000"/>
                </a:solidFill>
              </a:rPr>
              <a:t>(-1,1)</a:t>
            </a:r>
          </a:p>
          <a:p>
            <a:pPr fontAlgn="auto">
              <a:spcAft>
                <a:spcPts val="0"/>
              </a:spcAft>
              <a:defRPr/>
            </a:pPr>
            <a:endParaRPr lang="en-US" altLang="en-US" dirty="0"/>
          </a:p>
          <a:p>
            <a:pPr fontAlgn="auto">
              <a:spcAft>
                <a:spcPts val="0"/>
              </a:spcAft>
              <a:defRPr/>
            </a:pPr>
            <a:r>
              <a:rPr lang="en-US" altLang="en-US" dirty="0"/>
              <a:t>Tanh is also a widely used non-linear activation function, especially in </a:t>
            </a:r>
            <a:r>
              <a:rPr lang="en-US" altLang="en-US" dirty="0">
                <a:solidFill>
                  <a:srgbClr val="FF0000"/>
                </a:solidFill>
              </a:rPr>
              <a:t>time series </a:t>
            </a:r>
            <a:r>
              <a:rPr lang="en-US" altLang="en-US" dirty="0"/>
              <a:t>data</a:t>
            </a: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pic>
        <p:nvPicPr>
          <p:cNvPr id="37893" name="Picture 4" descr="https://cdn-images-1.medium.com/max/800/0*YJ27cYXmTAUFZc9Z.">
            <a:extLst>
              <a:ext uri="{FF2B5EF4-FFF2-40B4-BE49-F238E27FC236}">
                <a16:creationId xmlns:a16="http://schemas.microsoft.com/office/drawing/2014/main" id="{84A32EFA-6AF4-C8AC-EAC0-54BB93C4C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271462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5">
            <a:extLst>
              <a:ext uri="{FF2B5EF4-FFF2-40B4-BE49-F238E27FC236}">
                <a16:creationId xmlns:a16="http://schemas.microsoft.com/office/drawing/2014/main" id="{5726C3D3-B087-93C9-FFE3-F2D7CDAF4817}"/>
              </a:ext>
            </a:extLst>
          </p:cNvPr>
          <p:cNvSpPr txBox="1">
            <a:spLocks noChangeArrowheads="1"/>
          </p:cNvSpPr>
          <p:nvPr/>
        </p:nvSpPr>
        <p:spPr bwMode="auto">
          <a:xfrm>
            <a:off x="470339" y="5711031"/>
            <a:ext cx="66103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dirty="0"/>
              <a:t>This looks very </a:t>
            </a:r>
            <a:r>
              <a:rPr lang="en-US" altLang="en-US" sz="2400" dirty="0">
                <a:solidFill>
                  <a:srgbClr val="FF0000"/>
                </a:solidFill>
              </a:rPr>
              <a:t>similar to sigmoid</a:t>
            </a:r>
            <a:r>
              <a:rPr lang="en-US" altLang="en-US" sz="2400" dirty="0"/>
              <a:t>. In fact, it is a scaled sigmoid function</a:t>
            </a:r>
          </a:p>
          <a:p>
            <a:pPr eaLnBrk="1" hangingPunct="1">
              <a:lnSpc>
                <a:spcPct val="100000"/>
              </a:lnSpc>
              <a:spcBef>
                <a:spcPct val="0"/>
              </a:spcBef>
              <a:buFontTx/>
              <a:buNone/>
            </a:pPr>
            <a:endParaRPr lang="en-US" altLang="en-US" sz="2400" dirty="0"/>
          </a:p>
        </p:txBody>
      </p:sp>
      <p:pic>
        <p:nvPicPr>
          <p:cNvPr id="37895" name="Picture 6" descr="https://cdn-images-1.medium.com/max/800/1*U-677uRd-StXbAgrAnX2hw.png">
            <a:extLst>
              <a:ext uri="{FF2B5EF4-FFF2-40B4-BE49-F238E27FC236}">
                <a16:creationId xmlns:a16="http://schemas.microsoft.com/office/drawing/2014/main" id="{1233688D-01A7-BCA9-8575-272CB75C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862" y="5735736"/>
            <a:ext cx="3724276" cy="58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26FF40C-4C7A-D006-929F-C97ABB2D2CCF}"/>
              </a:ext>
            </a:extLst>
          </p:cNvPr>
          <p:cNvPicPr>
            <a:picLocks noChangeAspect="1"/>
          </p:cNvPicPr>
          <p:nvPr/>
        </p:nvPicPr>
        <p:blipFill>
          <a:blip r:embed="rId4"/>
          <a:stretch>
            <a:fillRect/>
          </a:stretch>
        </p:blipFill>
        <p:spPr>
          <a:xfrm>
            <a:off x="6905407" y="1719362"/>
            <a:ext cx="4111187" cy="8316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689851-C4F9-DA2B-14AA-114A81A633B8}"/>
              </a:ext>
            </a:extLst>
          </p:cNvPr>
          <p:cNvPicPr>
            <a:picLocks noChangeAspect="1"/>
          </p:cNvPicPr>
          <p:nvPr/>
        </p:nvPicPr>
        <p:blipFill>
          <a:blip r:embed="rId3"/>
          <a:stretch>
            <a:fillRect/>
          </a:stretch>
        </p:blipFill>
        <p:spPr>
          <a:xfrm>
            <a:off x="7856006" y="3021069"/>
            <a:ext cx="3560455" cy="2424518"/>
          </a:xfrm>
          <a:prstGeom prst="rect">
            <a:avLst/>
          </a:prstGeom>
        </p:spPr>
      </p:pic>
      <p:sp>
        <p:nvSpPr>
          <p:cNvPr id="44035" name="Textfeld 6">
            <a:extLst>
              <a:ext uri="{FF2B5EF4-FFF2-40B4-BE49-F238E27FC236}">
                <a16:creationId xmlns:a16="http://schemas.microsoft.com/office/drawing/2014/main" id="{F51B627D-724A-78E9-8961-FD4FEA4119C8}"/>
              </a:ext>
            </a:extLst>
          </p:cNvPr>
          <p:cNvSpPr txBox="1">
            <a:spLocks noChangeArrowheads="1"/>
          </p:cNvSpPr>
          <p:nvPr/>
        </p:nvSpPr>
        <p:spPr bwMode="auto">
          <a:xfrm>
            <a:off x="1354945" y="1681143"/>
            <a:ext cx="64588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en-US" sz="2400" dirty="0"/>
              <a:t>The output of the activation function is always going to be in range </a:t>
            </a:r>
            <a:r>
              <a:rPr lang="en-US" altLang="en-US" sz="2400" dirty="0">
                <a:solidFill>
                  <a:srgbClr val="C00000"/>
                </a:solidFill>
              </a:rPr>
              <a:t>(0,1)</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Divides by the sum of all outputs, allows for </a:t>
            </a:r>
            <a:r>
              <a:rPr lang="de-DE" altLang="en-US" sz="2400" dirty="0">
                <a:solidFill>
                  <a:srgbClr val="C00000"/>
                </a:solidFill>
              </a:rPr>
              <a:t>probability distribution</a:t>
            </a:r>
            <a:r>
              <a:rPr lang="de-DE" altLang="en-US" sz="2400" dirty="0"/>
              <a:t>.</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Useful for </a:t>
            </a:r>
            <a:r>
              <a:rPr lang="de-DE" altLang="en-US" sz="2400" dirty="0">
                <a:solidFill>
                  <a:srgbClr val="FF0000"/>
                </a:solidFill>
              </a:rPr>
              <a:t>multi-class </a:t>
            </a:r>
            <a:r>
              <a:rPr lang="de-DE" altLang="en-US" sz="2400" dirty="0"/>
              <a:t>classification problems.</a:t>
            </a:r>
          </a:p>
          <a:p>
            <a:pPr>
              <a:buFont typeface="Arial" panose="020B0604020202020204" pitchFamily="34" charset="0"/>
              <a:buChar char="•"/>
            </a:pPr>
            <a:endParaRPr lang="de-DE" altLang="en-US" sz="2400" dirty="0"/>
          </a:p>
          <a:p>
            <a:pPr>
              <a:buFont typeface="Arial" panose="020B0604020202020204" pitchFamily="34" charset="0"/>
              <a:buChar char="•"/>
            </a:pPr>
            <a:endParaRPr lang="de-DE" altLang="en-US" sz="2400" dirty="0"/>
          </a:p>
        </p:txBody>
      </p:sp>
      <p:sp>
        <p:nvSpPr>
          <p:cNvPr id="44058" name="Ellipse 41">
            <a:extLst>
              <a:ext uri="{FF2B5EF4-FFF2-40B4-BE49-F238E27FC236}">
                <a16:creationId xmlns:a16="http://schemas.microsoft.com/office/drawing/2014/main" id="{ABA4E261-6EF9-9A19-8E95-9DC6B196AB90}"/>
              </a:ext>
            </a:extLst>
          </p:cNvPr>
          <p:cNvSpPr>
            <a:spLocks noChangeArrowheads="1"/>
          </p:cNvSpPr>
          <p:nvPr/>
        </p:nvSpPr>
        <p:spPr bwMode="auto">
          <a:xfrm>
            <a:off x="4808831" y="4814887"/>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59" name="Ellipse 42">
            <a:extLst>
              <a:ext uri="{FF2B5EF4-FFF2-40B4-BE49-F238E27FC236}">
                <a16:creationId xmlns:a16="http://schemas.microsoft.com/office/drawing/2014/main" id="{D1050743-97C2-3BA0-EEEE-7ED2991B5E57}"/>
              </a:ext>
            </a:extLst>
          </p:cNvPr>
          <p:cNvSpPr>
            <a:spLocks noChangeArrowheads="1"/>
          </p:cNvSpPr>
          <p:nvPr/>
        </p:nvSpPr>
        <p:spPr bwMode="auto">
          <a:xfrm>
            <a:off x="4797719" y="559593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60" name="Ellipse 43">
            <a:extLst>
              <a:ext uri="{FF2B5EF4-FFF2-40B4-BE49-F238E27FC236}">
                <a16:creationId xmlns:a16="http://schemas.microsoft.com/office/drawing/2014/main" id="{BEE9E141-8B5D-9A2E-D9DE-D4E3DCF7A746}"/>
              </a:ext>
            </a:extLst>
          </p:cNvPr>
          <p:cNvSpPr>
            <a:spLocks noChangeArrowheads="1"/>
          </p:cNvSpPr>
          <p:nvPr/>
        </p:nvSpPr>
        <p:spPr bwMode="auto">
          <a:xfrm>
            <a:off x="4797719" y="637698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44061" name="Gerade Verbindung mit Pfeil 44">
            <a:extLst>
              <a:ext uri="{FF2B5EF4-FFF2-40B4-BE49-F238E27FC236}">
                <a16:creationId xmlns:a16="http://schemas.microsoft.com/office/drawing/2014/main" id="{646F22CD-76D6-2443-9F19-38D509D6A23F}"/>
              </a:ext>
            </a:extLst>
          </p:cNvPr>
          <p:cNvCxnSpPr>
            <a:cxnSpLocks noChangeShapeType="1"/>
            <a:stCxn id="44058" idx="6"/>
          </p:cNvCxnSpPr>
          <p:nvPr/>
        </p:nvCxnSpPr>
        <p:spPr bwMode="auto">
          <a:xfrm>
            <a:off x="5289844" y="5056187"/>
            <a:ext cx="669925" cy="1588"/>
          </a:xfrm>
          <a:prstGeom prst="straightConnector1">
            <a:avLst/>
          </a:prstGeom>
          <a:noFill/>
          <a:ln w="9525" algn="ctr">
            <a:solidFill>
              <a:schemeClr val="tx1"/>
            </a:solidFill>
            <a:round/>
            <a:headEnd/>
            <a:tailEnd type="triangle" w="med" len="med"/>
          </a:ln>
        </p:spPr>
      </p:cxnSp>
      <p:cxnSp>
        <p:nvCxnSpPr>
          <p:cNvPr id="44062" name="Gerade Verbindung mit Pfeil 45">
            <a:extLst>
              <a:ext uri="{FF2B5EF4-FFF2-40B4-BE49-F238E27FC236}">
                <a16:creationId xmlns:a16="http://schemas.microsoft.com/office/drawing/2014/main" id="{D58A31EA-BB93-E939-9CF3-7BC8671B264C}"/>
              </a:ext>
            </a:extLst>
          </p:cNvPr>
          <p:cNvCxnSpPr>
            <a:cxnSpLocks noChangeShapeType="1"/>
          </p:cNvCxnSpPr>
          <p:nvPr/>
        </p:nvCxnSpPr>
        <p:spPr bwMode="auto">
          <a:xfrm>
            <a:off x="5278731" y="5835650"/>
            <a:ext cx="671513" cy="1587"/>
          </a:xfrm>
          <a:prstGeom prst="straightConnector1">
            <a:avLst/>
          </a:prstGeom>
          <a:noFill/>
          <a:ln w="9525" algn="ctr">
            <a:solidFill>
              <a:schemeClr val="tx1"/>
            </a:solidFill>
            <a:round/>
            <a:headEnd/>
            <a:tailEnd type="triangle" w="med" len="med"/>
          </a:ln>
        </p:spPr>
      </p:cxnSp>
      <p:cxnSp>
        <p:nvCxnSpPr>
          <p:cNvPr id="44063" name="Gerade Verbindung mit Pfeil 46">
            <a:extLst>
              <a:ext uri="{FF2B5EF4-FFF2-40B4-BE49-F238E27FC236}">
                <a16:creationId xmlns:a16="http://schemas.microsoft.com/office/drawing/2014/main" id="{D2A4CD86-CDA1-468B-6307-8A0F732D1269}"/>
              </a:ext>
            </a:extLst>
          </p:cNvPr>
          <p:cNvCxnSpPr>
            <a:cxnSpLocks noChangeShapeType="1"/>
          </p:cNvCxnSpPr>
          <p:nvPr/>
        </p:nvCxnSpPr>
        <p:spPr bwMode="auto">
          <a:xfrm>
            <a:off x="5278731" y="6615112"/>
            <a:ext cx="671513" cy="3175"/>
          </a:xfrm>
          <a:prstGeom prst="straightConnector1">
            <a:avLst/>
          </a:prstGeom>
          <a:noFill/>
          <a:ln w="9525" algn="ctr">
            <a:solidFill>
              <a:schemeClr val="tx1"/>
            </a:solidFill>
            <a:round/>
            <a:headEnd/>
            <a:tailEnd type="triangle" w="med" len="med"/>
          </a:ln>
        </p:spPr>
      </p:cxnSp>
      <p:cxnSp>
        <p:nvCxnSpPr>
          <p:cNvPr id="44064" name="Gerader Verbinder 47">
            <a:extLst>
              <a:ext uri="{FF2B5EF4-FFF2-40B4-BE49-F238E27FC236}">
                <a16:creationId xmlns:a16="http://schemas.microsoft.com/office/drawing/2014/main" id="{724D4B1D-A75F-69C3-55BE-8C69A442C7F2}"/>
              </a:ext>
            </a:extLst>
          </p:cNvPr>
          <p:cNvCxnSpPr>
            <a:cxnSpLocks noChangeShapeType="1"/>
            <a:stCxn id="44058" idx="2"/>
          </p:cNvCxnSpPr>
          <p:nvPr/>
        </p:nvCxnSpPr>
        <p:spPr bwMode="auto">
          <a:xfrm flipH="1" flipV="1">
            <a:off x="4262731" y="5056187"/>
            <a:ext cx="546100" cy="0"/>
          </a:xfrm>
          <a:prstGeom prst="line">
            <a:avLst/>
          </a:prstGeom>
          <a:noFill/>
          <a:ln w="9525" algn="ctr">
            <a:solidFill>
              <a:schemeClr val="tx1"/>
            </a:solidFill>
            <a:round/>
            <a:headEnd/>
            <a:tailEnd/>
          </a:ln>
        </p:spPr>
      </p:cxnSp>
      <p:cxnSp>
        <p:nvCxnSpPr>
          <p:cNvPr id="44065" name="Gerader Verbinder 48">
            <a:extLst>
              <a:ext uri="{FF2B5EF4-FFF2-40B4-BE49-F238E27FC236}">
                <a16:creationId xmlns:a16="http://schemas.microsoft.com/office/drawing/2014/main" id="{9EAC9E85-544F-6F0E-B6A0-A7F564595679}"/>
              </a:ext>
            </a:extLst>
          </p:cNvPr>
          <p:cNvCxnSpPr>
            <a:cxnSpLocks noChangeShapeType="1"/>
            <a:stCxn id="44058" idx="3"/>
          </p:cNvCxnSpPr>
          <p:nvPr/>
        </p:nvCxnSpPr>
        <p:spPr bwMode="auto">
          <a:xfrm flipH="1">
            <a:off x="4321469" y="5226050"/>
            <a:ext cx="557212" cy="557212"/>
          </a:xfrm>
          <a:prstGeom prst="line">
            <a:avLst/>
          </a:prstGeom>
          <a:noFill/>
          <a:ln w="9525" algn="ctr">
            <a:solidFill>
              <a:schemeClr val="tx1"/>
            </a:solidFill>
            <a:round/>
            <a:headEnd/>
            <a:tailEnd/>
          </a:ln>
        </p:spPr>
      </p:cxnSp>
      <p:cxnSp>
        <p:nvCxnSpPr>
          <p:cNvPr id="44066" name="Gerader Verbinder 49">
            <a:extLst>
              <a:ext uri="{FF2B5EF4-FFF2-40B4-BE49-F238E27FC236}">
                <a16:creationId xmlns:a16="http://schemas.microsoft.com/office/drawing/2014/main" id="{E5269BF9-D300-8F36-F652-96568A8B8622}"/>
              </a:ext>
            </a:extLst>
          </p:cNvPr>
          <p:cNvCxnSpPr>
            <a:cxnSpLocks noChangeShapeType="1"/>
            <a:stCxn id="44059" idx="2"/>
          </p:cNvCxnSpPr>
          <p:nvPr/>
        </p:nvCxnSpPr>
        <p:spPr bwMode="auto">
          <a:xfrm flipH="1" flipV="1">
            <a:off x="4327819" y="5835650"/>
            <a:ext cx="469900" cy="1587"/>
          </a:xfrm>
          <a:prstGeom prst="line">
            <a:avLst/>
          </a:prstGeom>
          <a:noFill/>
          <a:ln w="9525" algn="ctr">
            <a:solidFill>
              <a:schemeClr val="tx1"/>
            </a:solidFill>
            <a:round/>
            <a:headEnd/>
            <a:tailEnd/>
          </a:ln>
        </p:spPr>
      </p:cxnSp>
      <p:cxnSp>
        <p:nvCxnSpPr>
          <p:cNvPr id="44067" name="Gerader Verbinder 50">
            <a:extLst>
              <a:ext uri="{FF2B5EF4-FFF2-40B4-BE49-F238E27FC236}">
                <a16:creationId xmlns:a16="http://schemas.microsoft.com/office/drawing/2014/main" id="{8CB584C0-A976-5D5E-91E6-FCE27AAC07F7}"/>
              </a:ext>
            </a:extLst>
          </p:cNvPr>
          <p:cNvCxnSpPr>
            <a:cxnSpLocks noChangeShapeType="1"/>
            <a:stCxn id="44059" idx="1"/>
          </p:cNvCxnSpPr>
          <p:nvPr/>
        </p:nvCxnSpPr>
        <p:spPr bwMode="auto">
          <a:xfrm flipH="1" flipV="1">
            <a:off x="4313531" y="5140325"/>
            <a:ext cx="555625" cy="525462"/>
          </a:xfrm>
          <a:prstGeom prst="line">
            <a:avLst/>
          </a:prstGeom>
          <a:noFill/>
          <a:ln w="9525" algn="ctr">
            <a:solidFill>
              <a:schemeClr val="tx1"/>
            </a:solidFill>
            <a:round/>
            <a:headEnd/>
            <a:tailEnd/>
          </a:ln>
        </p:spPr>
      </p:cxnSp>
      <p:cxnSp>
        <p:nvCxnSpPr>
          <p:cNvPr id="44068" name="Gerader Verbinder 51">
            <a:extLst>
              <a:ext uri="{FF2B5EF4-FFF2-40B4-BE49-F238E27FC236}">
                <a16:creationId xmlns:a16="http://schemas.microsoft.com/office/drawing/2014/main" id="{2F5529B1-0937-11D3-E4A9-12FA6375949B}"/>
              </a:ext>
            </a:extLst>
          </p:cNvPr>
          <p:cNvCxnSpPr>
            <a:cxnSpLocks noChangeShapeType="1"/>
            <a:stCxn id="44059" idx="3"/>
          </p:cNvCxnSpPr>
          <p:nvPr/>
        </p:nvCxnSpPr>
        <p:spPr bwMode="auto">
          <a:xfrm flipH="1">
            <a:off x="4305594" y="6007100"/>
            <a:ext cx="563562" cy="530225"/>
          </a:xfrm>
          <a:prstGeom prst="line">
            <a:avLst/>
          </a:prstGeom>
          <a:noFill/>
          <a:ln w="9525" algn="ctr">
            <a:solidFill>
              <a:schemeClr val="tx1"/>
            </a:solidFill>
            <a:round/>
            <a:headEnd/>
            <a:tailEnd/>
          </a:ln>
        </p:spPr>
      </p:cxnSp>
      <p:cxnSp>
        <p:nvCxnSpPr>
          <p:cNvPr id="44069" name="Gerader Verbinder 52">
            <a:extLst>
              <a:ext uri="{FF2B5EF4-FFF2-40B4-BE49-F238E27FC236}">
                <a16:creationId xmlns:a16="http://schemas.microsoft.com/office/drawing/2014/main" id="{90C64FB1-A505-3F99-FAFF-0294B383CA4B}"/>
              </a:ext>
            </a:extLst>
          </p:cNvPr>
          <p:cNvCxnSpPr>
            <a:cxnSpLocks noChangeShapeType="1"/>
            <a:stCxn id="44060" idx="1"/>
          </p:cNvCxnSpPr>
          <p:nvPr/>
        </p:nvCxnSpPr>
        <p:spPr bwMode="auto">
          <a:xfrm flipH="1" flipV="1">
            <a:off x="4310356" y="5888037"/>
            <a:ext cx="558800" cy="558800"/>
          </a:xfrm>
          <a:prstGeom prst="line">
            <a:avLst/>
          </a:prstGeom>
          <a:noFill/>
          <a:ln w="9525" algn="ctr">
            <a:solidFill>
              <a:schemeClr val="tx1"/>
            </a:solidFill>
            <a:round/>
            <a:headEnd/>
            <a:tailEnd/>
          </a:ln>
        </p:spPr>
      </p:cxnSp>
      <p:cxnSp>
        <p:nvCxnSpPr>
          <p:cNvPr id="44070" name="Gerader Verbinder 53">
            <a:extLst>
              <a:ext uri="{FF2B5EF4-FFF2-40B4-BE49-F238E27FC236}">
                <a16:creationId xmlns:a16="http://schemas.microsoft.com/office/drawing/2014/main" id="{37450F3C-52FB-0045-C13A-0CE0EEEC2632}"/>
              </a:ext>
            </a:extLst>
          </p:cNvPr>
          <p:cNvCxnSpPr>
            <a:cxnSpLocks noChangeShapeType="1"/>
            <a:stCxn id="44060" idx="2"/>
          </p:cNvCxnSpPr>
          <p:nvPr/>
        </p:nvCxnSpPr>
        <p:spPr bwMode="auto">
          <a:xfrm flipH="1" flipV="1">
            <a:off x="4280194" y="6615112"/>
            <a:ext cx="517525" cy="3175"/>
          </a:xfrm>
          <a:prstGeom prst="line">
            <a:avLst/>
          </a:prstGeom>
          <a:noFill/>
          <a:ln w="9525" algn="ctr">
            <a:solidFill>
              <a:schemeClr val="tx1"/>
            </a:solidFill>
            <a:round/>
            <a:headEnd/>
            <a:tailEnd/>
          </a:ln>
        </p:spPr>
      </p:cxnSp>
      <p:sp>
        <p:nvSpPr>
          <p:cNvPr id="44071" name="Textfeld 54">
            <a:extLst>
              <a:ext uri="{FF2B5EF4-FFF2-40B4-BE49-F238E27FC236}">
                <a16:creationId xmlns:a16="http://schemas.microsoft.com/office/drawing/2014/main" id="{CC481491-85F0-4027-91BF-7335D05DEBB1}"/>
              </a:ext>
            </a:extLst>
          </p:cNvPr>
          <p:cNvSpPr txBox="1">
            <a:spLocks noChangeArrowheads="1"/>
          </p:cNvSpPr>
          <p:nvPr/>
        </p:nvSpPr>
        <p:spPr bwMode="auto">
          <a:xfrm>
            <a:off x="6671701" y="4918127"/>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44072" name="Textfeld 55">
            <a:extLst>
              <a:ext uri="{FF2B5EF4-FFF2-40B4-BE49-F238E27FC236}">
                <a16:creationId xmlns:a16="http://schemas.microsoft.com/office/drawing/2014/main" id="{3D63A1A1-B6CB-7EDC-BD78-011F9A2E2E46}"/>
              </a:ext>
            </a:extLst>
          </p:cNvPr>
          <p:cNvSpPr txBox="1">
            <a:spLocks noChangeArrowheads="1"/>
          </p:cNvSpPr>
          <p:nvPr/>
        </p:nvSpPr>
        <p:spPr bwMode="auto">
          <a:xfrm>
            <a:off x="6671701" y="5697590"/>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44073" name="Textfeld 56">
            <a:extLst>
              <a:ext uri="{FF2B5EF4-FFF2-40B4-BE49-F238E27FC236}">
                <a16:creationId xmlns:a16="http://schemas.microsoft.com/office/drawing/2014/main" id="{E6832670-83CE-5C5C-2997-D211DFD967AC}"/>
              </a:ext>
            </a:extLst>
          </p:cNvPr>
          <p:cNvSpPr txBox="1">
            <a:spLocks noChangeArrowheads="1"/>
          </p:cNvSpPr>
          <p:nvPr/>
        </p:nvSpPr>
        <p:spPr bwMode="auto">
          <a:xfrm>
            <a:off x="6671701" y="6488165"/>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p:graphicFrame>
        <p:nvGraphicFramePr>
          <p:cNvPr id="44074" name="Objekt 57">
            <a:extLst>
              <a:ext uri="{FF2B5EF4-FFF2-40B4-BE49-F238E27FC236}">
                <a16:creationId xmlns:a16="http://schemas.microsoft.com/office/drawing/2014/main" id="{25378325-EA0D-924C-7884-E63B8FCF1817}"/>
              </a:ext>
            </a:extLst>
          </p:cNvPr>
          <p:cNvGraphicFramePr>
            <a:graphicFrameLocks noChangeAspect="1"/>
          </p:cNvGraphicFramePr>
          <p:nvPr>
            <p:extLst>
              <p:ext uri="{D42A27DB-BD31-4B8C-83A1-F6EECF244321}">
                <p14:modId xmlns:p14="http://schemas.microsoft.com/office/powerpoint/2010/main" val="1674310969"/>
              </p:ext>
            </p:extLst>
          </p:nvPr>
        </p:nvGraphicFramePr>
        <p:xfrm>
          <a:off x="6004219" y="4929187"/>
          <a:ext cx="482600" cy="241300"/>
        </p:xfrm>
        <a:graphic>
          <a:graphicData uri="http://schemas.openxmlformats.org/presentationml/2006/ole">
            <mc:AlternateContent xmlns:mc="http://schemas.openxmlformats.org/markup-compatibility/2006">
              <mc:Choice xmlns:v="urn:schemas-microsoft-com:vml" Requires="v">
                <p:oleObj name="Equation" r:id="rId4" imgW="482400" imgH="241200" progId="Equation.DSMT4">
                  <p:embed/>
                </p:oleObj>
              </mc:Choice>
              <mc:Fallback>
                <p:oleObj name="Equation" r:id="rId4" imgW="482400" imgH="241200" progId="Equation.DSMT4">
                  <p:embed/>
                  <p:pic>
                    <p:nvPicPr>
                      <p:cNvPr id="44074" name="Objekt 57">
                        <a:extLst>
                          <a:ext uri="{FF2B5EF4-FFF2-40B4-BE49-F238E27FC236}">
                            <a16:creationId xmlns:a16="http://schemas.microsoft.com/office/drawing/2014/main" id="{25378325-EA0D-924C-7884-E63B8FCF1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219" y="4929187"/>
                        <a:ext cx="482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5" name="Objekt 58">
            <a:extLst>
              <a:ext uri="{FF2B5EF4-FFF2-40B4-BE49-F238E27FC236}">
                <a16:creationId xmlns:a16="http://schemas.microsoft.com/office/drawing/2014/main" id="{BDD75927-538F-C086-5058-EA0555D4BA06}"/>
              </a:ext>
            </a:extLst>
          </p:cNvPr>
          <p:cNvGraphicFramePr>
            <a:graphicFrameLocks noChangeAspect="1"/>
          </p:cNvGraphicFramePr>
          <p:nvPr>
            <p:extLst>
              <p:ext uri="{D42A27DB-BD31-4B8C-83A1-F6EECF244321}">
                <p14:modId xmlns:p14="http://schemas.microsoft.com/office/powerpoint/2010/main" val="778500161"/>
              </p:ext>
            </p:extLst>
          </p:nvPr>
        </p:nvGraphicFramePr>
        <p:xfrm>
          <a:off x="6010569" y="5715000"/>
          <a:ext cx="469900" cy="241300"/>
        </p:xfrm>
        <a:graphic>
          <a:graphicData uri="http://schemas.openxmlformats.org/presentationml/2006/ole">
            <mc:AlternateContent xmlns:mc="http://schemas.openxmlformats.org/markup-compatibility/2006">
              <mc:Choice xmlns:v="urn:schemas-microsoft-com:vml" Requires="v">
                <p:oleObj name="Equation" r:id="rId6" imgW="469800" imgH="241200" progId="Equation.DSMT4">
                  <p:embed/>
                </p:oleObj>
              </mc:Choice>
              <mc:Fallback>
                <p:oleObj name="Equation" r:id="rId6" imgW="469800" imgH="241200" progId="Equation.DSMT4">
                  <p:embed/>
                  <p:pic>
                    <p:nvPicPr>
                      <p:cNvPr id="44075" name="Objekt 58">
                        <a:extLst>
                          <a:ext uri="{FF2B5EF4-FFF2-40B4-BE49-F238E27FC236}">
                            <a16:creationId xmlns:a16="http://schemas.microsoft.com/office/drawing/2014/main" id="{BDD75927-538F-C086-5058-EA0555D4B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569" y="5715000"/>
                        <a:ext cx="4699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6" name="Objekt 59">
            <a:extLst>
              <a:ext uri="{FF2B5EF4-FFF2-40B4-BE49-F238E27FC236}">
                <a16:creationId xmlns:a16="http://schemas.microsoft.com/office/drawing/2014/main" id="{0DA0E648-7C2D-7611-4B62-FE3C4321805D}"/>
              </a:ext>
            </a:extLst>
          </p:cNvPr>
          <p:cNvGraphicFramePr>
            <a:graphicFrameLocks noChangeAspect="1"/>
          </p:cNvGraphicFramePr>
          <p:nvPr>
            <p:extLst>
              <p:ext uri="{D42A27DB-BD31-4B8C-83A1-F6EECF244321}">
                <p14:modId xmlns:p14="http://schemas.microsoft.com/office/powerpoint/2010/main" val="2734075349"/>
              </p:ext>
            </p:extLst>
          </p:nvPr>
        </p:nvGraphicFramePr>
        <p:xfrm>
          <a:off x="5991519" y="6529387"/>
          <a:ext cx="495300" cy="241300"/>
        </p:xfrm>
        <a:graphic>
          <a:graphicData uri="http://schemas.openxmlformats.org/presentationml/2006/ole">
            <mc:AlternateContent xmlns:mc="http://schemas.openxmlformats.org/markup-compatibility/2006">
              <mc:Choice xmlns:v="urn:schemas-microsoft-com:vml" Requires="v">
                <p:oleObj name="Equation" r:id="rId8" imgW="495000" imgH="241200" progId="Equation.DSMT4">
                  <p:embed/>
                </p:oleObj>
              </mc:Choice>
              <mc:Fallback>
                <p:oleObj name="Equation" r:id="rId8" imgW="495000" imgH="241200" progId="Equation.DSMT4">
                  <p:embed/>
                  <p:pic>
                    <p:nvPicPr>
                      <p:cNvPr id="44076" name="Objekt 59">
                        <a:extLst>
                          <a:ext uri="{FF2B5EF4-FFF2-40B4-BE49-F238E27FC236}">
                            <a16:creationId xmlns:a16="http://schemas.microsoft.com/office/drawing/2014/main" id="{0DA0E648-7C2D-7611-4B62-FE3C43218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1519" y="6529387"/>
                        <a:ext cx="495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4078" name="Objekt 61">
                <a:extLst>
                  <a:ext uri="{FF2B5EF4-FFF2-40B4-BE49-F238E27FC236}">
                    <a16:creationId xmlns:a16="http://schemas.microsoft.com/office/drawing/2014/main" id="{59729B30-CE72-3C8B-8846-FD3146677756}"/>
                  </a:ext>
                </a:extLst>
              </p:cNvPr>
              <p:cNvSpPr txBox="1"/>
              <p:nvPr/>
            </p:nvSpPr>
            <p:spPr bwMode="auto">
              <a:xfrm>
                <a:off x="7954212" y="1853635"/>
                <a:ext cx="3560455" cy="10509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en-US" altLang="en-US" sz="2400" dirty="0" smtClean="0"/>
                        <m:t>Softmax</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𝑖</m:t>
                                  </m:r>
                                </m:sub>
                              </m:sSub>
                            </m:sup>
                          </m:sSup>
                        </m:num>
                        <m:den>
                          <m:nary>
                            <m:naryPr>
                              <m:chr m:val="∑"/>
                              <m:limLoc m:val="subSup"/>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𝐾</m:t>
                              </m:r>
                            </m:sup>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𝑘</m:t>
                                      </m:r>
                                    </m:sub>
                                  </m:sSub>
                                </m:sup>
                              </m:sSup>
                            </m:e>
                          </m:nary>
                        </m:den>
                      </m:f>
                    </m:oMath>
                  </m:oMathPara>
                </a14:m>
                <a:endParaRPr lang="en-US" sz="2400" dirty="0"/>
              </a:p>
            </p:txBody>
          </p:sp>
        </mc:Choice>
        <mc:Fallback xmlns="">
          <p:sp>
            <p:nvSpPr>
              <p:cNvPr id="44078" name="Objekt 61">
                <a:extLst>
                  <a:ext uri="{FF2B5EF4-FFF2-40B4-BE49-F238E27FC236}">
                    <a16:creationId xmlns:a16="http://schemas.microsoft.com/office/drawing/2014/main" id="{59729B30-CE72-3C8B-8846-FD3146677756}"/>
                  </a:ext>
                </a:extLst>
              </p:cNvPr>
              <p:cNvSpPr txBox="1">
                <a:spLocks noRot="1" noChangeAspect="1" noMove="1" noResize="1" noEditPoints="1" noAdjustHandles="1" noChangeArrowheads="1" noChangeShapeType="1" noTextEdit="1"/>
              </p:cNvSpPr>
              <p:nvPr/>
            </p:nvSpPr>
            <p:spPr bwMode="auto">
              <a:xfrm>
                <a:off x="7954212" y="1853635"/>
                <a:ext cx="3560455" cy="1050926"/>
              </a:xfrm>
              <a:prstGeom prst="rect">
                <a:avLst/>
              </a:prstGeom>
              <a:blipFill>
                <a:blip r:embed="rId10"/>
                <a:stretch>
                  <a:fillRect/>
                </a:stretch>
              </a:blipFill>
              <a:ln>
                <a:no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44AAFEDB-10E9-A193-F78E-808F60B19DEC}"/>
              </a:ext>
            </a:extLst>
          </p:cNvPr>
          <p:cNvSpPr>
            <a:spLocks noGrp="1"/>
          </p:cNvSpPr>
          <p:nvPr>
            <p:ph type="title"/>
          </p:nvPr>
        </p:nvSpPr>
        <p:spPr>
          <a:xfrm>
            <a:off x="1250730" y="481524"/>
            <a:ext cx="10263937" cy="609600"/>
          </a:xfrm>
        </p:spPr>
        <p:txBody>
          <a:bodyPr/>
          <a:lstStyle/>
          <a:p>
            <a:r>
              <a:rPr lang="en-US" altLang="en-US" b="0" dirty="0">
                <a:latin typeface="+mj-lt"/>
                <a:cs typeface="+mj-cs"/>
              </a:rPr>
              <a:t>Activation Functions - </a:t>
            </a:r>
            <a:r>
              <a:rPr lang="en-US" altLang="en-US" b="0" dirty="0" err="1">
                <a:latin typeface="+mj-lt"/>
                <a:cs typeface="+mj-cs"/>
              </a:rPr>
              <a:t>Softmax</a:t>
            </a:r>
            <a:endParaRPr lang="en-US" b="0" dirty="0">
              <a:latin typeface="+mj-lt"/>
              <a:cs typeface="+mj-cs"/>
            </a:endParaRPr>
          </a:p>
        </p:txBody>
      </p:sp>
      <p:sp>
        <p:nvSpPr>
          <p:cNvPr id="2" name="Ellipse 41">
            <a:extLst>
              <a:ext uri="{FF2B5EF4-FFF2-40B4-BE49-F238E27FC236}">
                <a16:creationId xmlns:a16="http://schemas.microsoft.com/office/drawing/2014/main" id="{53D29165-4E95-1BC2-ED37-5D7BDCED1384}"/>
              </a:ext>
            </a:extLst>
          </p:cNvPr>
          <p:cNvSpPr>
            <a:spLocks noChangeArrowheads="1"/>
          </p:cNvSpPr>
          <p:nvPr/>
        </p:nvSpPr>
        <p:spPr bwMode="auto">
          <a:xfrm>
            <a:off x="838493" y="4748006"/>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 name="Ellipse 42">
            <a:extLst>
              <a:ext uri="{FF2B5EF4-FFF2-40B4-BE49-F238E27FC236}">
                <a16:creationId xmlns:a16="http://schemas.microsoft.com/office/drawing/2014/main" id="{06E9AF92-8EBD-418A-9C4A-A5594C0AA118}"/>
              </a:ext>
            </a:extLst>
          </p:cNvPr>
          <p:cNvSpPr>
            <a:spLocks noChangeArrowheads="1"/>
          </p:cNvSpPr>
          <p:nvPr/>
        </p:nvSpPr>
        <p:spPr bwMode="auto">
          <a:xfrm>
            <a:off x="827381" y="552905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5" name="Ellipse 43">
            <a:extLst>
              <a:ext uri="{FF2B5EF4-FFF2-40B4-BE49-F238E27FC236}">
                <a16:creationId xmlns:a16="http://schemas.microsoft.com/office/drawing/2014/main" id="{CF0B4847-C6D9-D163-20F7-0FFF11FD0D7A}"/>
              </a:ext>
            </a:extLst>
          </p:cNvPr>
          <p:cNvSpPr>
            <a:spLocks noChangeArrowheads="1"/>
          </p:cNvSpPr>
          <p:nvPr/>
        </p:nvSpPr>
        <p:spPr bwMode="auto">
          <a:xfrm>
            <a:off x="827381" y="631010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6" name="Gerade Verbindung mit Pfeil 44">
            <a:extLst>
              <a:ext uri="{FF2B5EF4-FFF2-40B4-BE49-F238E27FC236}">
                <a16:creationId xmlns:a16="http://schemas.microsoft.com/office/drawing/2014/main" id="{8FA5DC78-CE48-5E46-EA8A-2EAECC92EA5E}"/>
              </a:ext>
            </a:extLst>
          </p:cNvPr>
          <p:cNvCxnSpPr>
            <a:cxnSpLocks noChangeShapeType="1"/>
            <a:stCxn id="2" idx="6"/>
          </p:cNvCxnSpPr>
          <p:nvPr/>
        </p:nvCxnSpPr>
        <p:spPr bwMode="auto">
          <a:xfrm>
            <a:off x="1319506" y="4989306"/>
            <a:ext cx="669925" cy="1588"/>
          </a:xfrm>
          <a:prstGeom prst="straightConnector1">
            <a:avLst/>
          </a:prstGeom>
          <a:noFill/>
          <a:ln w="9525" algn="ctr">
            <a:solidFill>
              <a:schemeClr val="tx1"/>
            </a:solidFill>
            <a:round/>
            <a:headEnd/>
            <a:tailEnd type="triangle" w="med" len="med"/>
          </a:ln>
        </p:spPr>
      </p:cxnSp>
      <p:cxnSp>
        <p:nvCxnSpPr>
          <p:cNvPr id="7" name="Gerade Verbindung mit Pfeil 45">
            <a:extLst>
              <a:ext uri="{FF2B5EF4-FFF2-40B4-BE49-F238E27FC236}">
                <a16:creationId xmlns:a16="http://schemas.microsoft.com/office/drawing/2014/main" id="{48E21407-DEE0-600E-E66A-AE63226DC69B}"/>
              </a:ext>
            </a:extLst>
          </p:cNvPr>
          <p:cNvCxnSpPr>
            <a:cxnSpLocks noChangeShapeType="1"/>
          </p:cNvCxnSpPr>
          <p:nvPr/>
        </p:nvCxnSpPr>
        <p:spPr bwMode="auto">
          <a:xfrm>
            <a:off x="1308393" y="5768769"/>
            <a:ext cx="671513" cy="1587"/>
          </a:xfrm>
          <a:prstGeom prst="straightConnector1">
            <a:avLst/>
          </a:prstGeom>
          <a:noFill/>
          <a:ln w="9525" algn="ctr">
            <a:solidFill>
              <a:schemeClr val="tx1"/>
            </a:solidFill>
            <a:round/>
            <a:headEnd/>
            <a:tailEnd type="triangle" w="med" len="med"/>
          </a:ln>
        </p:spPr>
      </p:cxnSp>
      <p:cxnSp>
        <p:nvCxnSpPr>
          <p:cNvPr id="8" name="Gerade Verbindung mit Pfeil 46">
            <a:extLst>
              <a:ext uri="{FF2B5EF4-FFF2-40B4-BE49-F238E27FC236}">
                <a16:creationId xmlns:a16="http://schemas.microsoft.com/office/drawing/2014/main" id="{BF90BF68-970B-406C-0DF5-FD39A6AEFCCB}"/>
              </a:ext>
            </a:extLst>
          </p:cNvPr>
          <p:cNvCxnSpPr>
            <a:cxnSpLocks noChangeShapeType="1"/>
          </p:cNvCxnSpPr>
          <p:nvPr/>
        </p:nvCxnSpPr>
        <p:spPr bwMode="auto">
          <a:xfrm>
            <a:off x="1308393" y="6548231"/>
            <a:ext cx="671513" cy="3175"/>
          </a:xfrm>
          <a:prstGeom prst="straightConnector1">
            <a:avLst/>
          </a:prstGeom>
          <a:noFill/>
          <a:ln w="9525" algn="ctr">
            <a:solidFill>
              <a:schemeClr val="tx1"/>
            </a:solidFill>
            <a:round/>
            <a:headEnd/>
            <a:tailEnd type="triangle" w="med" len="med"/>
          </a:ln>
        </p:spPr>
      </p:cxnSp>
      <p:cxnSp>
        <p:nvCxnSpPr>
          <p:cNvPr id="10" name="Gerader Verbinder 47">
            <a:extLst>
              <a:ext uri="{FF2B5EF4-FFF2-40B4-BE49-F238E27FC236}">
                <a16:creationId xmlns:a16="http://schemas.microsoft.com/office/drawing/2014/main" id="{3D7FCEC8-758F-551A-195E-81C674B3E850}"/>
              </a:ext>
            </a:extLst>
          </p:cNvPr>
          <p:cNvCxnSpPr>
            <a:cxnSpLocks noChangeShapeType="1"/>
            <a:stCxn id="2" idx="2"/>
          </p:cNvCxnSpPr>
          <p:nvPr/>
        </p:nvCxnSpPr>
        <p:spPr bwMode="auto">
          <a:xfrm flipH="1" flipV="1">
            <a:off x="292393" y="4989306"/>
            <a:ext cx="546100" cy="0"/>
          </a:xfrm>
          <a:prstGeom prst="line">
            <a:avLst/>
          </a:prstGeom>
          <a:noFill/>
          <a:ln w="9525" algn="ctr">
            <a:solidFill>
              <a:schemeClr val="tx1"/>
            </a:solidFill>
            <a:round/>
            <a:headEnd/>
            <a:tailEnd/>
          </a:ln>
        </p:spPr>
      </p:cxnSp>
      <p:cxnSp>
        <p:nvCxnSpPr>
          <p:cNvPr id="11" name="Gerader Verbinder 48">
            <a:extLst>
              <a:ext uri="{FF2B5EF4-FFF2-40B4-BE49-F238E27FC236}">
                <a16:creationId xmlns:a16="http://schemas.microsoft.com/office/drawing/2014/main" id="{2C1C32EE-7B36-BFEB-43D2-727C2DD7ED6F}"/>
              </a:ext>
            </a:extLst>
          </p:cNvPr>
          <p:cNvCxnSpPr>
            <a:cxnSpLocks noChangeShapeType="1"/>
            <a:stCxn id="2" idx="3"/>
          </p:cNvCxnSpPr>
          <p:nvPr/>
        </p:nvCxnSpPr>
        <p:spPr bwMode="auto">
          <a:xfrm flipH="1">
            <a:off x="351131" y="5159169"/>
            <a:ext cx="557212" cy="557212"/>
          </a:xfrm>
          <a:prstGeom prst="line">
            <a:avLst/>
          </a:prstGeom>
          <a:noFill/>
          <a:ln w="9525" algn="ctr">
            <a:solidFill>
              <a:schemeClr val="tx1"/>
            </a:solidFill>
            <a:round/>
            <a:headEnd/>
            <a:tailEnd/>
          </a:ln>
        </p:spPr>
      </p:cxnSp>
      <p:cxnSp>
        <p:nvCxnSpPr>
          <p:cNvPr id="12" name="Gerader Verbinder 49">
            <a:extLst>
              <a:ext uri="{FF2B5EF4-FFF2-40B4-BE49-F238E27FC236}">
                <a16:creationId xmlns:a16="http://schemas.microsoft.com/office/drawing/2014/main" id="{AB74EE43-FFCB-B7BA-30F4-E70A92919EA8}"/>
              </a:ext>
            </a:extLst>
          </p:cNvPr>
          <p:cNvCxnSpPr>
            <a:cxnSpLocks noChangeShapeType="1"/>
            <a:stCxn id="4" idx="2"/>
          </p:cNvCxnSpPr>
          <p:nvPr/>
        </p:nvCxnSpPr>
        <p:spPr bwMode="auto">
          <a:xfrm flipH="1" flipV="1">
            <a:off x="357481" y="5768769"/>
            <a:ext cx="469900" cy="1587"/>
          </a:xfrm>
          <a:prstGeom prst="line">
            <a:avLst/>
          </a:prstGeom>
          <a:noFill/>
          <a:ln w="9525" algn="ctr">
            <a:solidFill>
              <a:schemeClr val="tx1"/>
            </a:solidFill>
            <a:round/>
            <a:headEnd/>
            <a:tailEnd/>
          </a:ln>
        </p:spPr>
      </p:cxnSp>
      <p:cxnSp>
        <p:nvCxnSpPr>
          <p:cNvPr id="13" name="Gerader Verbinder 50">
            <a:extLst>
              <a:ext uri="{FF2B5EF4-FFF2-40B4-BE49-F238E27FC236}">
                <a16:creationId xmlns:a16="http://schemas.microsoft.com/office/drawing/2014/main" id="{129C9AFB-FCFF-27BC-A63B-9381848E7330}"/>
              </a:ext>
            </a:extLst>
          </p:cNvPr>
          <p:cNvCxnSpPr>
            <a:cxnSpLocks noChangeShapeType="1"/>
            <a:stCxn id="4" idx="1"/>
          </p:cNvCxnSpPr>
          <p:nvPr/>
        </p:nvCxnSpPr>
        <p:spPr bwMode="auto">
          <a:xfrm flipH="1" flipV="1">
            <a:off x="343193" y="5073444"/>
            <a:ext cx="555625" cy="525462"/>
          </a:xfrm>
          <a:prstGeom prst="line">
            <a:avLst/>
          </a:prstGeom>
          <a:noFill/>
          <a:ln w="9525" algn="ctr">
            <a:solidFill>
              <a:schemeClr val="tx1"/>
            </a:solidFill>
            <a:round/>
            <a:headEnd/>
            <a:tailEnd/>
          </a:ln>
        </p:spPr>
      </p:cxnSp>
      <p:cxnSp>
        <p:nvCxnSpPr>
          <p:cNvPr id="14" name="Gerader Verbinder 51">
            <a:extLst>
              <a:ext uri="{FF2B5EF4-FFF2-40B4-BE49-F238E27FC236}">
                <a16:creationId xmlns:a16="http://schemas.microsoft.com/office/drawing/2014/main" id="{455FA93B-8DAA-8BFE-4E38-F92FE1CA677F}"/>
              </a:ext>
            </a:extLst>
          </p:cNvPr>
          <p:cNvCxnSpPr>
            <a:cxnSpLocks noChangeShapeType="1"/>
            <a:stCxn id="4" idx="3"/>
          </p:cNvCxnSpPr>
          <p:nvPr/>
        </p:nvCxnSpPr>
        <p:spPr bwMode="auto">
          <a:xfrm flipH="1">
            <a:off x="335256" y="5940219"/>
            <a:ext cx="563562" cy="530225"/>
          </a:xfrm>
          <a:prstGeom prst="line">
            <a:avLst/>
          </a:prstGeom>
          <a:noFill/>
          <a:ln w="9525" algn="ctr">
            <a:solidFill>
              <a:schemeClr val="tx1"/>
            </a:solidFill>
            <a:round/>
            <a:headEnd/>
            <a:tailEnd/>
          </a:ln>
        </p:spPr>
      </p:cxnSp>
      <p:cxnSp>
        <p:nvCxnSpPr>
          <p:cNvPr id="15" name="Gerader Verbinder 52">
            <a:extLst>
              <a:ext uri="{FF2B5EF4-FFF2-40B4-BE49-F238E27FC236}">
                <a16:creationId xmlns:a16="http://schemas.microsoft.com/office/drawing/2014/main" id="{487D5791-E547-95E5-BBA3-7DA60AC4E539}"/>
              </a:ext>
            </a:extLst>
          </p:cNvPr>
          <p:cNvCxnSpPr>
            <a:cxnSpLocks noChangeShapeType="1"/>
            <a:stCxn id="5" idx="1"/>
          </p:cNvCxnSpPr>
          <p:nvPr/>
        </p:nvCxnSpPr>
        <p:spPr bwMode="auto">
          <a:xfrm flipH="1" flipV="1">
            <a:off x="340018" y="5821156"/>
            <a:ext cx="558800" cy="558800"/>
          </a:xfrm>
          <a:prstGeom prst="line">
            <a:avLst/>
          </a:prstGeom>
          <a:noFill/>
          <a:ln w="9525" algn="ctr">
            <a:solidFill>
              <a:schemeClr val="tx1"/>
            </a:solidFill>
            <a:round/>
            <a:headEnd/>
            <a:tailEnd/>
          </a:ln>
        </p:spPr>
      </p:cxnSp>
      <p:cxnSp>
        <p:nvCxnSpPr>
          <p:cNvPr id="16" name="Gerader Verbinder 53">
            <a:extLst>
              <a:ext uri="{FF2B5EF4-FFF2-40B4-BE49-F238E27FC236}">
                <a16:creationId xmlns:a16="http://schemas.microsoft.com/office/drawing/2014/main" id="{0F9BAD55-CFD4-A5E0-EAE2-4883144E7017}"/>
              </a:ext>
            </a:extLst>
          </p:cNvPr>
          <p:cNvCxnSpPr>
            <a:cxnSpLocks noChangeShapeType="1"/>
            <a:stCxn id="5" idx="2"/>
          </p:cNvCxnSpPr>
          <p:nvPr/>
        </p:nvCxnSpPr>
        <p:spPr bwMode="auto">
          <a:xfrm flipH="1" flipV="1">
            <a:off x="309856" y="6548231"/>
            <a:ext cx="517525" cy="3175"/>
          </a:xfrm>
          <a:prstGeom prst="line">
            <a:avLst/>
          </a:prstGeom>
          <a:noFill/>
          <a:ln w="9525" algn="ctr">
            <a:solidFill>
              <a:schemeClr val="tx1"/>
            </a:solidFill>
            <a:round/>
            <a:headEnd/>
            <a:tailEnd/>
          </a:ln>
        </p:spPr>
      </p:cxnSp>
      <p:sp>
        <p:nvSpPr>
          <p:cNvPr id="17" name="Textfeld 54">
            <a:extLst>
              <a:ext uri="{FF2B5EF4-FFF2-40B4-BE49-F238E27FC236}">
                <a16:creationId xmlns:a16="http://schemas.microsoft.com/office/drawing/2014/main" id="{D7FAD4D1-52DD-6E75-9879-AF369AFC033C}"/>
              </a:ext>
            </a:extLst>
          </p:cNvPr>
          <p:cNvSpPr txBox="1">
            <a:spLocks noChangeArrowheads="1"/>
          </p:cNvSpPr>
          <p:nvPr/>
        </p:nvSpPr>
        <p:spPr bwMode="auto">
          <a:xfrm>
            <a:off x="2624431" y="4849606"/>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18" name="Textfeld 55">
            <a:extLst>
              <a:ext uri="{FF2B5EF4-FFF2-40B4-BE49-F238E27FC236}">
                <a16:creationId xmlns:a16="http://schemas.microsoft.com/office/drawing/2014/main" id="{A2039EE2-3D7B-E69C-6E79-2A44345E8F5B}"/>
              </a:ext>
            </a:extLst>
          </p:cNvPr>
          <p:cNvSpPr txBox="1">
            <a:spLocks noChangeArrowheads="1"/>
          </p:cNvSpPr>
          <p:nvPr/>
        </p:nvSpPr>
        <p:spPr bwMode="auto">
          <a:xfrm>
            <a:off x="2624431" y="5629069"/>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19" name="Textfeld 56">
            <a:extLst>
              <a:ext uri="{FF2B5EF4-FFF2-40B4-BE49-F238E27FC236}">
                <a16:creationId xmlns:a16="http://schemas.microsoft.com/office/drawing/2014/main" id="{BDE8B43D-1E6D-232F-C66F-C0A5D1DEBEDC}"/>
              </a:ext>
            </a:extLst>
          </p:cNvPr>
          <p:cNvSpPr txBox="1">
            <a:spLocks noChangeArrowheads="1"/>
          </p:cNvSpPr>
          <p:nvPr/>
        </p:nvSpPr>
        <p:spPr bwMode="auto">
          <a:xfrm>
            <a:off x="2624431" y="6419644"/>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mc:AlternateContent xmlns:mc="http://schemas.openxmlformats.org/markup-compatibility/2006" xmlns:a14="http://schemas.microsoft.com/office/drawing/2010/main">
        <mc:Choice Requires="a14">
          <p:sp>
            <p:nvSpPr>
              <p:cNvPr id="20" name="Objekt 57">
                <a:extLst>
                  <a:ext uri="{FF2B5EF4-FFF2-40B4-BE49-F238E27FC236}">
                    <a16:creationId xmlns:a16="http://schemas.microsoft.com/office/drawing/2014/main" id="{EE19BACC-3F82-27A9-AAE1-D8D03D189B1D}"/>
                  </a:ext>
                </a:extLst>
              </p:cNvPr>
              <p:cNvSpPr txBox="1"/>
              <p:nvPr/>
            </p:nvSpPr>
            <p:spPr bwMode="auto">
              <a:xfrm>
                <a:off x="2034175" y="4811384"/>
                <a:ext cx="4826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78</m:t>
                      </m:r>
                    </m:oMath>
                  </m:oMathPara>
                </a14:m>
                <a:endParaRPr lang="en-US" sz="1600" dirty="0"/>
              </a:p>
            </p:txBody>
          </p:sp>
        </mc:Choice>
        <mc:Fallback xmlns="">
          <p:sp>
            <p:nvSpPr>
              <p:cNvPr id="20" name="Objekt 57">
                <a:extLst>
                  <a:ext uri="{FF2B5EF4-FFF2-40B4-BE49-F238E27FC236}">
                    <a16:creationId xmlns:a16="http://schemas.microsoft.com/office/drawing/2014/main" id="{EE19BACC-3F82-27A9-AAE1-D8D03D189B1D}"/>
                  </a:ext>
                </a:extLst>
              </p:cNvPr>
              <p:cNvSpPr txBox="1">
                <a:spLocks noRot="1" noChangeAspect="1" noMove="1" noResize="1" noEditPoints="1" noAdjustHandles="1" noChangeArrowheads="1" noChangeShapeType="1" noTextEdit="1"/>
              </p:cNvSpPr>
              <p:nvPr/>
            </p:nvSpPr>
            <p:spPr bwMode="auto">
              <a:xfrm>
                <a:off x="2034175" y="4811384"/>
                <a:ext cx="482600" cy="241300"/>
              </a:xfrm>
              <a:prstGeom prst="rect">
                <a:avLst/>
              </a:prstGeom>
              <a:blipFill>
                <a:blip r:embed="rId11"/>
                <a:stretch>
                  <a:fillRect r="-10127"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bjekt 58">
                <a:extLst>
                  <a:ext uri="{FF2B5EF4-FFF2-40B4-BE49-F238E27FC236}">
                    <a16:creationId xmlns:a16="http://schemas.microsoft.com/office/drawing/2014/main" id="{FAF050DD-2A8F-81EE-E51C-3FDF7C973599}"/>
                  </a:ext>
                </a:extLst>
              </p:cNvPr>
              <p:cNvSpPr txBox="1"/>
              <p:nvPr/>
            </p:nvSpPr>
            <p:spPr bwMode="auto">
              <a:xfrm>
                <a:off x="2040525" y="5607470"/>
                <a:ext cx="4699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65</m:t>
                      </m:r>
                    </m:oMath>
                  </m:oMathPara>
                </a14:m>
                <a:endParaRPr lang="en-US" sz="1600" dirty="0"/>
              </a:p>
            </p:txBody>
          </p:sp>
        </mc:Choice>
        <mc:Fallback xmlns="">
          <p:sp>
            <p:nvSpPr>
              <p:cNvPr id="21" name="Objekt 58">
                <a:extLst>
                  <a:ext uri="{FF2B5EF4-FFF2-40B4-BE49-F238E27FC236}">
                    <a16:creationId xmlns:a16="http://schemas.microsoft.com/office/drawing/2014/main" id="{FAF050DD-2A8F-81EE-E51C-3FDF7C973599}"/>
                  </a:ext>
                </a:extLst>
              </p:cNvPr>
              <p:cNvSpPr txBox="1">
                <a:spLocks noRot="1" noChangeAspect="1" noMove="1" noResize="1" noEditPoints="1" noAdjustHandles="1" noChangeArrowheads="1" noChangeShapeType="1" noTextEdit="1"/>
              </p:cNvSpPr>
              <p:nvPr/>
            </p:nvSpPr>
            <p:spPr bwMode="auto">
              <a:xfrm>
                <a:off x="2040525" y="5607470"/>
                <a:ext cx="469900" cy="241300"/>
              </a:xfrm>
              <a:prstGeom prst="rect">
                <a:avLst/>
              </a:prstGeom>
              <a:blipFill>
                <a:blip r:embed="rId12"/>
                <a:stretch>
                  <a:fillRect r="-14286" b="-28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kt 59">
                <a:extLst>
                  <a:ext uri="{FF2B5EF4-FFF2-40B4-BE49-F238E27FC236}">
                    <a16:creationId xmlns:a16="http://schemas.microsoft.com/office/drawing/2014/main" id="{C6296802-F43E-0D4D-D0EA-A4DB9622BA75}"/>
                  </a:ext>
                </a:extLst>
              </p:cNvPr>
              <p:cNvSpPr txBox="1"/>
              <p:nvPr/>
            </p:nvSpPr>
            <p:spPr bwMode="auto">
              <a:xfrm>
                <a:off x="2021475" y="6411584"/>
                <a:ext cx="4953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52</m:t>
                      </m:r>
                    </m:oMath>
                  </m:oMathPara>
                </a14:m>
                <a:endParaRPr lang="en-US" sz="1600" dirty="0"/>
              </a:p>
            </p:txBody>
          </p:sp>
        </mc:Choice>
        <mc:Fallback xmlns="">
          <p:sp>
            <p:nvSpPr>
              <p:cNvPr id="22" name="Objekt 59">
                <a:extLst>
                  <a:ext uri="{FF2B5EF4-FFF2-40B4-BE49-F238E27FC236}">
                    <a16:creationId xmlns:a16="http://schemas.microsoft.com/office/drawing/2014/main" id="{C6296802-F43E-0D4D-D0EA-A4DB9622BA75}"/>
                  </a:ext>
                </a:extLst>
              </p:cNvPr>
              <p:cNvSpPr txBox="1">
                <a:spLocks noRot="1" noChangeAspect="1" noMove="1" noResize="1" noEditPoints="1" noAdjustHandles="1" noChangeArrowheads="1" noChangeShapeType="1" noTextEdit="1"/>
              </p:cNvSpPr>
              <p:nvPr/>
            </p:nvSpPr>
            <p:spPr bwMode="auto">
              <a:xfrm>
                <a:off x="2021475" y="6411584"/>
                <a:ext cx="495300" cy="241300"/>
              </a:xfrm>
              <a:prstGeom prst="rect">
                <a:avLst/>
              </a:prstGeom>
              <a:blipFill>
                <a:blip r:embed="rId13"/>
                <a:stretch>
                  <a:fillRect r="-8642" b="-28205"/>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BA8683CF-66AF-BFB7-407F-576EDEEFA8D3}"/>
              </a:ext>
            </a:extLst>
          </p:cNvPr>
          <p:cNvSpPr txBox="1"/>
          <p:nvPr/>
        </p:nvSpPr>
        <p:spPr>
          <a:xfrm>
            <a:off x="4600075" y="4350836"/>
            <a:ext cx="1078287" cy="379913"/>
          </a:xfrm>
          <a:prstGeom prst="rect">
            <a:avLst/>
          </a:prstGeom>
          <a:noFill/>
        </p:spPr>
        <p:txBody>
          <a:bodyPr wrap="square">
            <a:spAutoFit/>
          </a:bodyPr>
          <a:lstStyle/>
          <a:p>
            <a:r>
              <a:rPr lang="en-US" altLang="en-US" b="0" dirty="0" err="1">
                <a:solidFill>
                  <a:schemeClr val="accent1">
                    <a:lumMod val="75000"/>
                  </a:schemeClr>
                </a:solidFill>
                <a:latin typeface="+mj-lt"/>
                <a:cs typeface="+mj-cs"/>
              </a:rPr>
              <a:t>Softmax</a:t>
            </a:r>
            <a:endParaRPr lang="en-US" dirty="0">
              <a:solidFill>
                <a:schemeClr val="accent1">
                  <a:lumMod val="75000"/>
                </a:schemeClr>
              </a:solidFill>
            </a:endParaRPr>
          </a:p>
        </p:txBody>
      </p:sp>
      <p:sp>
        <p:nvSpPr>
          <p:cNvPr id="25" name="TextBox 24">
            <a:extLst>
              <a:ext uri="{FF2B5EF4-FFF2-40B4-BE49-F238E27FC236}">
                <a16:creationId xmlns:a16="http://schemas.microsoft.com/office/drawing/2014/main" id="{7A297F81-F167-9FEB-71B3-709212070AA6}"/>
              </a:ext>
            </a:extLst>
          </p:cNvPr>
          <p:cNvSpPr txBox="1"/>
          <p:nvPr/>
        </p:nvSpPr>
        <p:spPr>
          <a:xfrm>
            <a:off x="528743" y="4277605"/>
            <a:ext cx="1078287" cy="379913"/>
          </a:xfrm>
          <a:prstGeom prst="rect">
            <a:avLst/>
          </a:prstGeom>
          <a:noFill/>
        </p:spPr>
        <p:txBody>
          <a:bodyPr wrap="square">
            <a:spAutoFit/>
          </a:bodyPr>
          <a:lstStyle/>
          <a:p>
            <a:r>
              <a:rPr lang="en-US" altLang="en-US" b="0" dirty="0">
                <a:solidFill>
                  <a:schemeClr val="accent1">
                    <a:lumMod val="75000"/>
                  </a:schemeClr>
                </a:solidFill>
                <a:latin typeface="+mj-lt"/>
                <a:cs typeface="+mj-cs"/>
              </a:rPr>
              <a:t>Sigmoid</a:t>
            </a:r>
            <a:endParaRPr lang="en-US" dirty="0">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0CB08DF-BFDD-2282-AE3F-523C0141AB91}"/>
              </a:ext>
            </a:extLst>
          </p:cNvPr>
          <p:cNvSpPr>
            <a:spLocks noGrp="1"/>
          </p:cNvSpPr>
          <p:nvPr>
            <p:ph type="title"/>
          </p:nvPr>
        </p:nvSpPr>
        <p:spPr/>
        <p:txBody>
          <a:bodyPr/>
          <a:lstStyle/>
          <a:p>
            <a:pPr eaLnBrk="1" hangingPunct="1"/>
            <a:r>
              <a:rPr lang="en-US" altLang="en-US" dirty="0"/>
              <a:t>Activation Functions - </a:t>
            </a:r>
            <a:r>
              <a:rPr lang="en-US" altLang="en-US" dirty="0" err="1"/>
              <a:t>ReLu</a:t>
            </a:r>
            <a:endParaRPr lang="en-US" altLang="en-US" dirty="0"/>
          </a:p>
        </p:txBody>
      </p:sp>
      <p:sp>
        <p:nvSpPr>
          <p:cNvPr id="3" name="Content Placeholder 2">
            <a:extLst>
              <a:ext uri="{FF2B5EF4-FFF2-40B4-BE49-F238E27FC236}">
                <a16:creationId xmlns:a16="http://schemas.microsoft.com/office/drawing/2014/main" id="{4FC5098E-31E5-6036-CA7C-3AC3F2E00A2A}"/>
              </a:ext>
            </a:extLst>
          </p:cNvPr>
          <p:cNvSpPr>
            <a:spLocks noGrp="1"/>
          </p:cNvSpPr>
          <p:nvPr>
            <p:ph idx="1"/>
          </p:nvPr>
        </p:nvSpPr>
        <p:spPr>
          <a:xfrm>
            <a:off x="838200" y="1825625"/>
            <a:ext cx="7254766" cy="4351338"/>
          </a:xfrm>
        </p:spPr>
        <p:txBody>
          <a:bodyPr rtlCol="0">
            <a:normAutofit fontScale="92500" lnSpcReduction="10000"/>
          </a:bodyPr>
          <a:lstStyle/>
          <a:p>
            <a:pPr>
              <a:buFont typeface="Arial" panose="020B0604020202020204" pitchFamily="34" charset="0"/>
              <a:buChar char="•"/>
            </a:pPr>
            <a:r>
              <a:rPr lang="en-US" altLang="en-US" sz="2800" dirty="0"/>
              <a:t>The output of the activation function is always going to be in range </a:t>
            </a:r>
            <a:r>
              <a:rPr lang="en-US" altLang="en-US" sz="2800" dirty="0">
                <a:solidFill>
                  <a:srgbClr val="C00000"/>
                </a:solidFill>
              </a:rPr>
              <a:t>(0,inf)</a:t>
            </a:r>
          </a:p>
          <a:p>
            <a:pPr algn="just" eaLnBrk="1" fontAlgn="auto" hangingPunct="1">
              <a:spcAft>
                <a:spcPts val="0"/>
              </a:spcAft>
              <a:defRPr/>
            </a:pPr>
            <a:r>
              <a:rPr lang="en-US" dirty="0" err="1"/>
              <a:t>ReLu</a:t>
            </a:r>
            <a:r>
              <a:rPr lang="en-US" dirty="0"/>
              <a:t> is </a:t>
            </a:r>
            <a:r>
              <a:rPr lang="en-US" dirty="0">
                <a:solidFill>
                  <a:srgbClr val="FF0000"/>
                </a:solidFill>
              </a:rPr>
              <a:t>non-linear</a:t>
            </a:r>
            <a:r>
              <a:rPr lang="en-US" dirty="0"/>
              <a:t> in nature and combinations of </a:t>
            </a:r>
            <a:r>
              <a:rPr lang="en-US" dirty="0" err="1"/>
              <a:t>ReLu</a:t>
            </a:r>
            <a:r>
              <a:rPr lang="en-US" dirty="0"/>
              <a:t> are also non-linear</a:t>
            </a:r>
          </a:p>
          <a:p>
            <a:pPr algn="just" eaLnBrk="1" fontAlgn="auto" hangingPunct="1">
              <a:spcAft>
                <a:spcPts val="0"/>
              </a:spcAft>
              <a:defRPr/>
            </a:pPr>
            <a:r>
              <a:rPr lang="en-US" dirty="0"/>
              <a:t>Using a sigmoid or tanh will cause almost all neurons to activate, but in </a:t>
            </a:r>
            <a:r>
              <a:rPr lang="en-US" dirty="0" err="1"/>
              <a:t>ReLu</a:t>
            </a:r>
            <a:r>
              <a:rPr lang="en-US" dirty="0"/>
              <a:t> almost 50% of the network yields 0 activation because of the characteristic of </a:t>
            </a:r>
            <a:r>
              <a:rPr lang="en-US" dirty="0" err="1"/>
              <a:t>ReLu</a:t>
            </a:r>
            <a:r>
              <a:rPr lang="en-US" dirty="0"/>
              <a:t>. This means the network is </a:t>
            </a:r>
            <a:r>
              <a:rPr lang="en-US" dirty="0">
                <a:solidFill>
                  <a:srgbClr val="FF0000"/>
                </a:solidFill>
              </a:rPr>
              <a:t>lighter.</a:t>
            </a:r>
          </a:p>
          <a:p>
            <a:pPr algn="just" fontAlgn="auto">
              <a:spcAft>
                <a:spcPts val="0"/>
              </a:spcAft>
              <a:defRPr/>
            </a:pPr>
            <a:r>
              <a:rPr lang="en-US" dirty="0" err="1"/>
              <a:t>ReLu</a:t>
            </a:r>
            <a:r>
              <a:rPr lang="en-US" dirty="0"/>
              <a:t> is </a:t>
            </a:r>
            <a:r>
              <a:rPr lang="en-US" dirty="0">
                <a:solidFill>
                  <a:srgbClr val="FF0000"/>
                </a:solidFill>
              </a:rPr>
              <a:t>less computationally expensive </a:t>
            </a:r>
            <a:r>
              <a:rPr lang="en-US" dirty="0"/>
              <a:t>than tanh and sigmoid because it involves simpler mathematical operations. </a:t>
            </a:r>
          </a:p>
        </p:txBody>
      </p:sp>
      <p:pic>
        <p:nvPicPr>
          <p:cNvPr id="40964" name="Picture 3" descr="https://cdn-images-1.medium.com/max/800/0*vGJq0cIuvTB9dvf5.">
            <a:extLst>
              <a:ext uri="{FF2B5EF4-FFF2-40B4-BE49-F238E27FC236}">
                <a16:creationId xmlns:a16="http://schemas.microsoft.com/office/drawing/2014/main" id="{EBA7F4B3-9776-DF44-3F24-93FA790C6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1819" y="3429000"/>
            <a:ext cx="2962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D99C3A0-BAC5-133F-7701-9F1DB7E91862}"/>
              </a:ext>
            </a:extLst>
          </p:cNvPr>
          <p:cNvSpPr txBox="1"/>
          <p:nvPr/>
        </p:nvSpPr>
        <p:spPr>
          <a:xfrm>
            <a:off x="8507577" y="2217363"/>
            <a:ext cx="3310758" cy="523220"/>
          </a:xfrm>
          <a:prstGeom prst="rect">
            <a:avLst/>
          </a:prstGeom>
          <a:noFill/>
        </p:spPr>
        <p:txBody>
          <a:bodyPr wrap="square">
            <a:spAutoFit/>
          </a:bodyPr>
          <a:lstStyle/>
          <a:p>
            <a:pPr marL="0" indent="0" algn="ctr" eaLnBrk="1" fontAlgn="auto" hangingPunct="1">
              <a:spcAft>
                <a:spcPts val="0"/>
              </a:spcAft>
              <a:buFont typeface="Arial" panose="020B0604020202020204" pitchFamily="34" charset="0"/>
              <a:buNone/>
              <a:defRPr/>
            </a:pPr>
            <a:r>
              <a:rPr lang="en-US" sz="2800" dirty="0" err="1"/>
              <a:t>ReLu</a:t>
            </a:r>
            <a:r>
              <a:rPr lang="en-US" sz="2800" dirty="0"/>
              <a:t>(x) = max(0,x)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28088</TotalTime>
  <Words>4287</Words>
  <Application>Microsoft Macintosh PowerPoint</Application>
  <PresentationFormat>Widescreen</PresentationFormat>
  <Paragraphs>489</Paragraphs>
  <Slides>54</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67" baseType="lpstr">
      <vt:lpstr>Aptos</vt:lpstr>
      <vt:lpstr>Arial</vt:lpstr>
      <vt:lpstr>Calibri</vt:lpstr>
      <vt:lpstr>Calibri Light</vt:lpstr>
      <vt:lpstr>Cambria Math</vt:lpstr>
      <vt:lpstr>Courier New</vt:lpstr>
      <vt:lpstr>Symbol</vt:lpstr>
      <vt:lpstr>Times New Roman</vt:lpstr>
      <vt:lpstr>Wingdings</vt:lpstr>
      <vt:lpstr>Office Theme</vt:lpstr>
      <vt:lpstr>Equation</vt:lpstr>
      <vt:lpstr>Visio</vt:lpstr>
      <vt:lpstr>Bitmap Image</vt:lpstr>
      <vt:lpstr>Data Science Engineering Methods and Tools   Lecture 9</vt:lpstr>
      <vt:lpstr>Neural Network Basis for Deep Learning</vt:lpstr>
      <vt:lpstr>Artificial Neural Network</vt:lpstr>
      <vt:lpstr>A Single Artificial Neuron</vt:lpstr>
      <vt:lpstr>Activation Function</vt:lpstr>
      <vt:lpstr>Activation Functions - Sigmoid</vt:lpstr>
      <vt:lpstr>Activation Functions - Tanh</vt:lpstr>
      <vt:lpstr>Activation Functions - Softmax</vt:lpstr>
      <vt:lpstr>Activation Functions - ReLu</vt:lpstr>
      <vt:lpstr>Selection of Activation Function </vt:lpstr>
      <vt:lpstr>Training – Problem Statement</vt:lpstr>
      <vt:lpstr>Loss Function</vt:lpstr>
      <vt:lpstr>Training of a Single Neuron</vt:lpstr>
      <vt:lpstr>Minimizing Error</vt:lpstr>
      <vt:lpstr>Gradient Descent </vt:lpstr>
      <vt:lpstr>Learning Rate</vt:lpstr>
      <vt:lpstr>Training of a Single Neuron - Example</vt:lpstr>
      <vt:lpstr>Update Weights</vt:lpstr>
      <vt:lpstr>Training of a Single Neuron - Example</vt:lpstr>
      <vt:lpstr>Training of a Single Neuron - Example</vt:lpstr>
      <vt:lpstr>Training of a Single Neuron - Example</vt:lpstr>
      <vt:lpstr>Training of a Single Neuron - Example</vt:lpstr>
      <vt:lpstr>Multi-level Feedforward Neural Networks</vt:lpstr>
      <vt:lpstr>Feedforward Neural Networks</vt:lpstr>
      <vt:lpstr>Neural Network Model</vt:lpstr>
      <vt:lpstr>Partially vs Fully Connected Layer </vt:lpstr>
      <vt:lpstr>Parameters of Artificial Neural Network</vt:lpstr>
      <vt:lpstr>Matrix Representation of Neural Networks</vt:lpstr>
      <vt:lpstr>Training Neural Network</vt:lpstr>
      <vt:lpstr>Backward Propagation</vt:lpstr>
      <vt:lpstr>Algorithm for Training Neural Network</vt:lpstr>
      <vt:lpstr> </vt:lpstr>
      <vt:lpstr>Forward Propagation</vt:lpstr>
      <vt:lpstr>Calculating Error using Loss Function</vt:lpstr>
      <vt:lpstr>Partial Derivatives</vt:lpstr>
      <vt:lpstr>Update Weights – Output Layer</vt:lpstr>
      <vt:lpstr>Partial Derivatives</vt:lpstr>
      <vt:lpstr>Update Weights – Hidden Layer</vt:lpstr>
      <vt:lpstr>Epochs</vt:lpstr>
      <vt:lpstr>Stochastic Gradient Descent (SGD)</vt:lpstr>
      <vt:lpstr>Batch Gradient Descent</vt:lpstr>
      <vt:lpstr>Mini Batch Gradient Descent</vt:lpstr>
      <vt:lpstr>Optimizer</vt:lpstr>
      <vt:lpstr>Optimal Number of Layers and Neurons</vt:lpstr>
      <vt:lpstr>Optimal Number of Neurons in Hidden Layer</vt:lpstr>
      <vt:lpstr> </vt:lpstr>
      <vt:lpstr> </vt:lpstr>
      <vt:lpstr>Impactful Decisions </vt:lpstr>
      <vt:lpstr>Explainable AI</vt:lpstr>
      <vt:lpstr>Project</vt:lpstr>
      <vt:lpstr>Project - Step 2</vt:lpstr>
      <vt:lpstr>Project - Step 3</vt:lpstr>
      <vt:lpstr>Project - Step 4</vt:lpstr>
      <vt:lpstr>Project - Step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508</cp:revision>
  <dcterms:created xsi:type="dcterms:W3CDTF">2023-12-26T07:54:20Z</dcterms:created>
  <dcterms:modified xsi:type="dcterms:W3CDTF">2024-03-20T18:29:23Z</dcterms:modified>
</cp:coreProperties>
</file>